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2" name="Shape 92"/>
          <p:cNvSpPr/>
          <p:nvPr>
            <p:ph type="sldImg"/>
          </p:nvPr>
        </p:nvSpPr>
        <p:spPr>
          <a:xfrm>
            <a:off x="1143000" y="685800"/>
            <a:ext cx="4572000" cy="3429000"/>
          </a:xfrm>
          <a:prstGeom prst="rect">
            <a:avLst/>
          </a:prstGeom>
        </p:spPr>
        <p:txBody>
          <a:bodyPr/>
          <a:lstStyle/>
          <a:p>
            <a:pPr/>
          </a:p>
        </p:txBody>
      </p:sp>
      <p:sp>
        <p:nvSpPr>
          <p:cNvPr id="93" name="Shape 9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s://acsearch.acr.org/docs/69490/Narrative/" TargetMode="External"/></Relationships>

</file>

<file path=ppt/notesSlides/_rels/notesSlide3.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t>Ledbetter , S. (2022, July 7). </a:t>
            </a:r>
            <a:r>
              <a:rPr i="1"/>
              <a:t>CT in abdominal trauma</a:t>
            </a:r>
            <a:r>
              <a:t>. The Radiology Assistant : CT in Abdominal Trauma. Retrieved April 13, 2023, from https://radiologyassistant.nl/abdomen/acute-abdomen/ct-in-trauma </a:t>
            </a:r>
          </a:p>
          <a:p>
            <a:pPr/>
          </a:p>
          <a:p>
            <a:pPr/>
            <a:r>
              <a:t>“</a:t>
            </a:r>
            <a:r>
              <a:rPr sz="1800">
                <a:latin typeface="Times New Roman"/>
                <a:ea typeface="Times New Roman"/>
                <a:cs typeface="Times New Roman"/>
                <a:sym typeface="Times New Roman"/>
              </a:rPr>
              <a:t>The panel did not agree on recommending imaging with CTU. There is insufficient medical literature to conclude whether or not these patients would benefit from this procedure. Imaging with CTU in this patient population is controversial but may be appropriate. </a:t>
            </a:r>
            <a: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defRPr>
                <a:solidFill>
                  <a:srgbClr val="333333"/>
                </a:solidFill>
                <a:latin typeface="Arial"/>
                <a:ea typeface="Arial"/>
                <a:cs typeface="Arial"/>
                <a:sym typeface="Arial"/>
              </a:defRPr>
            </a:pPr>
            <a:r>
              <a:t>Wolfman DJ, et all. ACR Appropriateness Criteria</a:t>
            </a:r>
            <a:r>
              <a:rPr baseline="30000"/>
              <a:t>®</a:t>
            </a:r>
            <a:r>
              <a:t> Hematuria.  Available at </a:t>
            </a:r>
            <a:r>
              <a:rPr u="sng">
                <a:solidFill>
                  <a:srgbClr val="0563C1"/>
                </a:solidFill>
                <a:uFill>
                  <a:solidFill>
                    <a:srgbClr val="0563C1"/>
                  </a:solidFill>
                </a:uFill>
                <a:hlinkClick r:id="rId3" invalidUrl="" action="" tgtFrame="" tooltip="" history="1" highlightClick="0" endSnd="0"/>
              </a:rPr>
              <a:t>https://acsearch.acr.org/docs/69490/Narrative/</a:t>
            </a:r>
            <a:r>
              <a:rPr>
                <a:solidFill>
                  <a:srgbClr val="0000FF"/>
                </a:solidFill>
              </a:rPr>
              <a:t>. </a:t>
            </a:r>
            <a:r>
              <a:t>American College of Radiology. Accessed  4/13/2023.</a:t>
            </a:r>
            <a:endParaRPr u="sn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lvl1pPr>
              <a:defRPr>
                <a:solidFill>
                  <a:srgbClr val="555555"/>
                </a:solidFill>
                <a:latin typeface="Open Sans"/>
                <a:ea typeface="Open Sans"/>
                <a:cs typeface="Open Sans"/>
                <a:sym typeface="Open Sans"/>
              </a:defRPr>
            </a:lvl1pPr>
          </a:lstStyle>
          <a:p>
            <a:pPr/>
            <a:r>
              <a:t>Gaillard F, Niknejad M, Saber M, et al. AAST kidney injury scale. Reference article, Radiopaedia.org (Accessed on 13 Apr 2023) https://doi.org/10.53347/rID-1972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indent="457200">
              <a:lnSpc>
                <a:spcPct val="107000"/>
              </a:lnSpc>
              <a:defRPr sz="1800">
                <a:solidFill>
                  <a:srgbClr val="333333"/>
                </a:solidFill>
                <a:latin typeface="Source Sans Pro"/>
                <a:ea typeface="Source Sans Pro"/>
                <a:cs typeface="Source Sans Pro"/>
                <a:sym typeface="Source Sans Pro"/>
              </a:defRPr>
            </a:pPr>
            <a:r>
              <a:t> </a:t>
            </a:r>
          </a:p>
          <a:p>
            <a:pPr/>
            <a:r>
              <a:t>Reference: Moore, E. E., Cogbill, T. H., Malangoni, M. A., Jurkovich, G. J., Champion, H. R., Gennarelli, T. A., ... &amp; Shackford, S. R. (2018). Organ injury scaling 2018 update: spleen, liver, and kidney. Journal of Trauma and Acute Care Surgery, 85(6), 1119-1122.</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2"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3"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1" name="Title Text"/>
          <p:cNvSpPr txBox="1"/>
          <p:nvPr>
            <p:ph type="title"/>
          </p:nvPr>
        </p:nvSpPr>
        <p:spPr>
          <a:prstGeom prst="rect">
            <a:avLst/>
          </a:prstGeom>
        </p:spPr>
        <p:txBody>
          <a:bodyPr/>
          <a:lstStyle/>
          <a:p>
            <a:pPr/>
            <a:r>
              <a:t>Title Text</a:t>
            </a:r>
          </a:p>
        </p:txBody>
      </p:sp>
      <p:sp>
        <p:nvSpPr>
          <p:cNvPr id="2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0"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1"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39" name="Title Text"/>
          <p:cNvSpPr txBox="1"/>
          <p:nvPr>
            <p:ph type="title"/>
          </p:nvPr>
        </p:nvSpPr>
        <p:spPr>
          <a:prstGeom prst="rect">
            <a:avLst/>
          </a:prstGeom>
        </p:spPr>
        <p:txBody>
          <a:bodyPr/>
          <a:lstStyle/>
          <a:p>
            <a:pPr/>
            <a:r>
              <a:t>Title Text</a:t>
            </a:r>
          </a:p>
        </p:txBody>
      </p:sp>
      <p:sp>
        <p:nvSpPr>
          <p:cNvPr id="40"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48" name="Title Text"/>
          <p:cNvSpPr txBox="1"/>
          <p:nvPr>
            <p:ph type="title"/>
          </p:nvPr>
        </p:nvSpPr>
        <p:spPr>
          <a:xfrm>
            <a:off x="839787" y="365125"/>
            <a:ext cx="10515601" cy="1325563"/>
          </a:xfrm>
          <a:prstGeom prst="rect">
            <a:avLst/>
          </a:prstGeom>
        </p:spPr>
        <p:txBody>
          <a:bodyPr/>
          <a:lstStyle/>
          <a:p>
            <a:pPr/>
            <a:r>
              <a:t>Title Text</a:t>
            </a:r>
          </a:p>
        </p:txBody>
      </p:sp>
      <p:sp>
        <p:nvSpPr>
          <p:cNvPr id="49"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0"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58" name="Title Text"/>
          <p:cNvSpPr txBox="1"/>
          <p:nvPr>
            <p:ph type="title"/>
          </p:nvPr>
        </p:nvSpPr>
        <p:spPr>
          <a:prstGeom prst="rect">
            <a:avLst/>
          </a:prstGeom>
        </p:spPr>
        <p:txBody>
          <a:bodyPr/>
          <a:lstStyle/>
          <a:p>
            <a:pPr/>
            <a:r>
              <a:t>Title Text</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73"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4"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5" name="Text Placeholder 3"/>
          <p:cNvSpPr/>
          <p:nvPr>
            <p:ph type="body" sz="quarter" idx="21"/>
          </p:nvPr>
        </p:nvSpPr>
        <p:spPr>
          <a:xfrm>
            <a:off x="839787" y="2057400"/>
            <a:ext cx="3932239" cy="3811588"/>
          </a:xfrm>
          <a:prstGeom prst="rect">
            <a:avLst/>
          </a:prstGeom>
        </p:spPr>
        <p:txBody>
          <a:bodyPr/>
          <a:lstStyle/>
          <a:p>
            <a:pPr marL="0" indent="0">
              <a:buSzTx/>
              <a:buFontTx/>
              <a:buNone/>
              <a:defRPr sz="1600"/>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83"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4"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5"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pic>
        <p:nvPicPr>
          <p:cNvPr id="4" name="Picture 6" descr="Picture 6"/>
          <p:cNvPicPr>
            <a:picLocks noChangeAspect="1"/>
          </p:cNvPicPr>
          <p:nvPr/>
        </p:nvPicPr>
        <p:blipFill>
          <a:blip r:embed="rId2">
            <a:extLst/>
          </a:blip>
          <a:stretch>
            <a:fillRect/>
          </a:stretch>
        </p:blipFill>
        <p:spPr>
          <a:xfrm>
            <a:off x="8458200" y="6492344"/>
            <a:ext cx="1995427" cy="304802"/>
          </a:xfrm>
          <a:prstGeom prst="rect">
            <a:avLst/>
          </a:prstGeom>
          <a:ln w="12700">
            <a:miter lim="400000"/>
          </a:ln>
        </p:spPr>
      </p:pic>
      <p:sp>
        <p:nvSpPr>
          <p:cNvPr id="5"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csearch.acr.org/docs/3102405/Narrative/" TargetMode="External"/><Relationship Id="rId3" Type="http://schemas.openxmlformats.org/officeDocument/2006/relationships/hyperlink" Target="https://acsearch.acr.org/docs/69490/Narrative/" TargetMode="External"/><Relationship Id="rId4" Type="http://schemas.openxmlformats.org/officeDocument/2006/relationships/hyperlink" Target="https://doi.org/10.53347/rID-1972" TargetMode="External"/><Relationship Id="rId5"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Subtitle 9"/>
          <p:cNvSpPr txBox="1"/>
          <p:nvPr>
            <p:ph type="subTitle" sz="quarter" idx="1"/>
          </p:nvPr>
        </p:nvSpPr>
        <p:spPr>
          <a:xfrm>
            <a:off x="2492375" y="2209800"/>
            <a:ext cx="7207250" cy="646331"/>
          </a:xfrm>
          <a:prstGeom prst="rect">
            <a:avLst/>
          </a:prstGeom>
          <a:ln w="9525">
            <a:solidFill>
              <a:srgbClr val="75B1E7"/>
            </a:solidFill>
            <a:round/>
          </a:ln>
        </p:spPr>
        <p:txBody>
          <a:bodyPr/>
          <a:lstStyle>
            <a:lvl1pPr>
              <a:defRPr sz="4000">
                <a:solidFill>
                  <a:srgbClr val="75B1E7"/>
                </a:solidFill>
                <a:latin typeface="Calibri Light"/>
                <a:ea typeface="Calibri Light"/>
                <a:cs typeface="Calibri Light"/>
                <a:sym typeface="Calibri Light"/>
              </a:defRPr>
            </a:lvl1pPr>
          </a:lstStyle>
          <a:p>
            <a:pPr/>
            <a:r>
              <a:t>RADY 403 Case Presentation</a:t>
            </a:r>
          </a:p>
        </p:txBody>
      </p:sp>
      <p:pic>
        <p:nvPicPr>
          <p:cNvPr id="96" name="Picture 4" descr="Picture 4"/>
          <p:cNvPicPr>
            <a:picLocks noChangeAspect="1"/>
          </p:cNvPicPr>
          <p:nvPr/>
        </p:nvPicPr>
        <p:blipFill>
          <a:blip r:embed="rId2">
            <a:extLst/>
          </a:blip>
          <a:stretch>
            <a:fillRect/>
          </a:stretch>
        </p:blipFill>
        <p:spPr>
          <a:xfrm>
            <a:off x="9601200" y="6477000"/>
            <a:ext cx="2034220" cy="312797"/>
          </a:xfrm>
          <a:prstGeom prst="rect">
            <a:avLst/>
          </a:prstGeom>
          <a:ln w="12700">
            <a:miter lim="400000"/>
          </a:ln>
        </p:spPr>
      </p:pic>
      <p:sp>
        <p:nvSpPr>
          <p:cNvPr id="97" name="Title 1"/>
          <p:cNvSpPr txBox="1"/>
          <p:nvPr/>
        </p:nvSpPr>
        <p:spPr>
          <a:xfrm>
            <a:off x="1520029" y="4114800"/>
            <a:ext cx="9052561" cy="1056767"/>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lgn="ctr">
              <a:lnSpc>
                <a:spcPct val="81000"/>
              </a:lnSpc>
              <a:defRPr sz="3700">
                <a:solidFill>
                  <a:srgbClr val="75B1E7"/>
                </a:solidFill>
                <a:latin typeface="Calibri Light"/>
                <a:ea typeface="Calibri Light"/>
                <a:cs typeface="Calibri Light"/>
                <a:sym typeface="Calibri Light"/>
              </a:defRPr>
            </a:pPr>
            <a:r>
              <a:t>Ahmed Mashal, MS4</a:t>
            </a:r>
            <a:br/>
            <a:r>
              <a:t>April  2023</a:t>
            </a:r>
          </a:p>
        </p:txBody>
      </p:sp>
      <p:sp>
        <p:nvSpPr>
          <p:cNvPr id="98" name="Title 1"/>
          <p:cNvSpPr txBox="1"/>
          <p:nvPr/>
        </p:nvSpPr>
        <p:spPr>
          <a:xfrm>
            <a:off x="1569719" y="2667000"/>
            <a:ext cx="9052562" cy="1056767"/>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lgn="ctr">
              <a:lnSpc>
                <a:spcPct val="90000"/>
              </a:lnSpc>
              <a:defRPr sz="4000">
                <a:solidFill>
                  <a:srgbClr val="75B1E7"/>
                </a:solidFill>
                <a:latin typeface="Calibri Light"/>
                <a:ea typeface="Calibri Light"/>
                <a:cs typeface="Calibri Light"/>
                <a:sym typeface="Calibri Light"/>
              </a:defRPr>
            </a:lvl1pPr>
          </a:lstStyle>
          <a:p>
            <a:pPr/>
            <a:r>
              <a:t>Renal Injury in Major Blunt Trauma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838200" y="365125"/>
            <a:ext cx="10515600" cy="1325563"/>
          </a:xfrm>
          <a:prstGeom prst="rect">
            <a:avLst/>
          </a:prstGeom>
        </p:spPr>
        <p:txBody>
          <a:bodyPr/>
          <a:lstStyle>
            <a:lvl1pPr>
              <a:defRPr sz="3600">
                <a:solidFill>
                  <a:srgbClr val="75B1E7"/>
                </a:solidFill>
              </a:defRPr>
            </a:lvl1pPr>
          </a:lstStyle>
          <a:p>
            <a:pPr/>
            <a:r>
              <a:t>Renal Injury due to Blunt Mechanism</a:t>
            </a:r>
          </a:p>
        </p:txBody>
      </p:sp>
      <p:sp>
        <p:nvSpPr>
          <p:cNvPr id="142" name="Content Placeholder 2"/>
          <p:cNvSpPr txBox="1"/>
          <p:nvPr>
            <p:ph type="body" sz="half" idx="1"/>
          </p:nvPr>
        </p:nvSpPr>
        <p:spPr>
          <a:xfrm>
            <a:off x="256258" y="1586945"/>
            <a:ext cx="4419601" cy="4351338"/>
          </a:xfrm>
          <a:prstGeom prst="rect">
            <a:avLst/>
          </a:prstGeom>
        </p:spPr>
        <p:txBody>
          <a:bodyPr/>
          <a:lstStyle/>
          <a:p>
            <a:pPr lvl="1" marL="685800" indent="-228600">
              <a:spcBef>
                <a:spcPts val="500"/>
              </a:spcBef>
              <a:defRPr sz="1600">
                <a:latin typeface="Arial"/>
                <a:ea typeface="Arial"/>
                <a:cs typeface="Arial"/>
                <a:sym typeface="Arial"/>
              </a:defRPr>
            </a:pPr>
            <a:r>
              <a:t>More than 90% of renal injuries are caused by blunt trauma, while 10% are caused by penetrating trauma</a:t>
            </a:r>
            <a:endParaRPr sz="2400"/>
          </a:p>
          <a:p>
            <a:pPr lvl="1" marL="685800" indent="-228600">
              <a:spcBef>
                <a:spcPts val="500"/>
              </a:spcBef>
              <a:defRPr sz="1600">
                <a:latin typeface="Arial"/>
                <a:ea typeface="Arial"/>
                <a:cs typeface="Arial"/>
                <a:sym typeface="Arial"/>
              </a:defRPr>
            </a:pPr>
            <a:r>
              <a:t>Most commonly injured organ in children is the kidney, unlike adults</a:t>
            </a:r>
            <a:endParaRPr sz="2400"/>
          </a:p>
          <a:p>
            <a:pPr lvl="1" marL="685800" indent="-228600">
              <a:spcBef>
                <a:spcPts val="500"/>
              </a:spcBef>
              <a:defRPr sz="1600">
                <a:latin typeface="Arial"/>
                <a:ea typeface="Arial"/>
                <a:cs typeface="Arial"/>
                <a:sym typeface="Arial"/>
              </a:defRPr>
            </a:pPr>
            <a:r>
              <a:t>Signs of renal injury require further evaluation of the collecting system</a:t>
            </a:r>
            <a:endParaRPr sz="2400"/>
          </a:p>
          <a:p>
            <a:pPr lvl="1" marL="685800" indent="-228600">
              <a:spcBef>
                <a:spcPts val="500"/>
              </a:spcBef>
              <a:defRPr sz="1600">
                <a:latin typeface="Arial"/>
                <a:ea typeface="Arial"/>
                <a:cs typeface="Arial"/>
                <a:sym typeface="Arial"/>
              </a:defRPr>
            </a:pPr>
            <a:r>
              <a:t>Initial evaluation with CT abdomen and pelvis with IV contrast is usually appropriate</a:t>
            </a:r>
            <a:endParaRPr sz="2400"/>
          </a:p>
          <a:p>
            <a:pPr lvl="1" marL="685800" indent="-228600">
              <a:spcBef>
                <a:spcPts val="500"/>
              </a:spcBef>
              <a:defRPr sz="1600">
                <a:latin typeface="Arial"/>
                <a:ea typeface="Arial"/>
                <a:cs typeface="Arial"/>
                <a:sym typeface="Arial"/>
              </a:defRPr>
            </a:pPr>
            <a:r>
              <a:t>CT urography may be appropriate</a:t>
            </a:r>
            <a:endParaRPr sz="2400"/>
          </a:p>
          <a:p>
            <a:pPr lvl="1" marL="685800" indent="-228600">
              <a:spcBef>
                <a:spcPts val="500"/>
              </a:spcBef>
              <a:defRPr sz="1600">
                <a:latin typeface="Arial"/>
                <a:ea typeface="Arial"/>
                <a:cs typeface="Arial"/>
                <a:sym typeface="Arial"/>
              </a:defRPr>
            </a:pPr>
            <a:r>
              <a:t>Our patient has kidney injury, hematuria, and pelvic fractures which are indications for additional secretion-phase CT (part of CT urography completed the following day)</a:t>
            </a:r>
          </a:p>
        </p:txBody>
      </p:sp>
      <p:pic>
        <p:nvPicPr>
          <p:cNvPr id="143" name="Picture 3" descr="Picture 3"/>
          <p:cNvPicPr>
            <a:picLocks noChangeAspect="1"/>
          </p:cNvPicPr>
          <p:nvPr/>
        </p:nvPicPr>
        <p:blipFill>
          <a:blip r:embed="rId3">
            <a:extLst/>
          </a:blip>
          <a:stretch>
            <a:fillRect/>
          </a:stretch>
        </p:blipFill>
        <p:spPr>
          <a:xfrm>
            <a:off x="9601200" y="6477000"/>
            <a:ext cx="2034220" cy="312797"/>
          </a:xfrm>
          <a:prstGeom prst="rect">
            <a:avLst/>
          </a:prstGeom>
          <a:ln w="12700">
            <a:miter lim="400000"/>
          </a:ln>
        </p:spPr>
      </p:pic>
      <p:pic>
        <p:nvPicPr>
          <p:cNvPr id="144" name="Picture 5" descr="Picture 5"/>
          <p:cNvPicPr>
            <a:picLocks noChangeAspect="1"/>
          </p:cNvPicPr>
          <p:nvPr/>
        </p:nvPicPr>
        <p:blipFill>
          <a:blip r:embed="rId4">
            <a:extLst/>
          </a:blip>
          <a:stretch>
            <a:fillRect/>
          </a:stretch>
        </p:blipFill>
        <p:spPr>
          <a:xfrm>
            <a:off x="4953000" y="1586944"/>
            <a:ext cx="7011094" cy="4737656"/>
          </a:xfrm>
          <a:prstGeom prst="rect">
            <a:avLst/>
          </a:prstGeom>
          <a:ln w="12700">
            <a:miter lim="400000"/>
          </a:ln>
        </p:spPr>
      </p:pic>
      <p:sp>
        <p:nvSpPr>
          <p:cNvPr id="145" name="Straight Arrow Connector 7"/>
          <p:cNvSpPr/>
          <p:nvPr/>
        </p:nvSpPr>
        <p:spPr>
          <a:xfrm flipV="1">
            <a:off x="4572000" y="2971799"/>
            <a:ext cx="381001" cy="457201"/>
          </a:xfrm>
          <a:prstGeom prst="line">
            <a:avLst/>
          </a:prstGeom>
          <a:ln w="19050">
            <a:solidFill>
              <a:schemeClr val="accent1"/>
            </a:solidFill>
            <a:miter/>
            <a:tailEnd type="triangle"/>
          </a:ln>
        </p:spPr>
        <p:txBody>
          <a:bodyPr lIns="45719" rIns="45719"/>
          <a:lstStyle/>
          <a:p>
            <a:pPr/>
          </a:p>
        </p:txBody>
      </p:sp>
      <p:sp>
        <p:nvSpPr>
          <p:cNvPr id="146" name="Straight Arrow Connector 8"/>
          <p:cNvSpPr/>
          <p:nvPr/>
        </p:nvSpPr>
        <p:spPr>
          <a:xfrm>
            <a:off x="4191000" y="4191000"/>
            <a:ext cx="762001" cy="0"/>
          </a:xfrm>
          <a:prstGeom prst="line">
            <a:avLst/>
          </a:prstGeom>
          <a:ln w="19050">
            <a:solidFill>
              <a:schemeClr val="accent1"/>
            </a:solidFill>
            <a:miter/>
            <a:tailEnd type="triangle"/>
          </a:ln>
        </p:spPr>
        <p:txBody>
          <a:bodyPr lIns="45719" rIns="45719"/>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xfrm>
            <a:off x="838200" y="365125"/>
            <a:ext cx="10515600" cy="1325563"/>
          </a:xfrm>
          <a:prstGeom prst="rect">
            <a:avLst/>
          </a:prstGeom>
        </p:spPr>
        <p:txBody>
          <a:bodyPr/>
          <a:lstStyle>
            <a:lvl1pPr>
              <a:defRPr sz="3600">
                <a:solidFill>
                  <a:srgbClr val="75B1E7"/>
                </a:solidFill>
              </a:defRPr>
            </a:lvl1pPr>
          </a:lstStyle>
          <a:p>
            <a:pPr/>
            <a:r>
              <a:t>CT Urogram and ACR</a:t>
            </a:r>
          </a:p>
        </p:txBody>
      </p:sp>
      <p:pic>
        <p:nvPicPr>
          <p:cNvPr id="151" name="Content Placeholder 5" descr="Content Placeholder 5"/>
          <p:cNvPicPr>
            <a:picLocks noChangeAspect="1"/>
          </p:cNvPicPr>
          <p:nvPr/>
        </p:nvPicPr>
        <p:blipFill>
          <a:blip r:embed="rId3">
            <a:extLst/>
          </a:blip>
          <a:stretch>
            <a:fillRect/>
          </a:stretch>
        </p:blipFill>
        <p:spPr>
          <a:xfrm>
            <a:off x="2064722" y="1676400"/>
            <a:ext cx="8062556" cy="4486275"/>
          </a:xfrm>
          <a:prstGeom prst="rect">
            <a:avLst/>
          </a:prstGeom>
          <a:ln w="12700">
            <a:miter lim="400000"/>
          </a:ln>
        </p:spPr>
      </p:pic>
      <p:pic>
        <p:nvPicPr>
          <p:cNvPr id="152" name="Picture 3" descr="Picture 3"/>
          <p:cNvPicPr>
            <a:picLocks noChangeAspect="1"/>
          </p:cNvPicPr>
          <p:nvPr/>
        </p:nvPicPr>
        <p:blipFill>
          <a:blip r:embed="rId4">
            <a:extLst/>
          </a:blip>
          <a:stretch>
            <a:fillRect/>
          </a:stretch>
        </p:blipFill>
        <p:spPr>
          <a:xfrm>
            <a:off x="9601200" y="6477000"/>
            <a:ext cx="2034220" cy="31279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Title 1"/>
          <p:cNvSpPr txBox="1"/>
          <p:nvPr>
            <p:ph type="title"/>
          </p:nvPr>
        </p:nvSpPr>
        <p:spPr>
          <a:xfrm>
            <a:off x="838200" y="365125"/>
            <a:ext cx="10591800" cy="1325563"/>
          </a:xfrm>
          <a:prstGeom prst="rect">
            <a:avLst/>
          </a:prstGeom>
        </p:spPr>
        <p:txBody>
          <a:bodyPr/>
          <a:lstStyle>
            <a:lvl1pPr>
              <a:defRPr sz="3600">
                <a:solidFill>
                  <a:srgbClr val="75B1E7"/>
                </a:solidFill>
              </a:defRPr>
            </a:lvl1pPr>
          </a:lstStyle>
          <a:p>
            <a:pPr/>
            <a:r>
              <a:t>The American Association for the Surgery of Trauma (AAST) Kidney Injury Scale</a:t>
            </a:r>
          </a:p>
        </p:txBody>
      </p:sp>
      <p:pic>
        <p:nvPicPr>
          <p:cNvPr id="157" name="Content Placeholder 5" descr="Content Placeholder 5"/>
          <p:cNvPicPr>
            <a:picLocks noChangeAspect="1"/>
          </p:cNvPicPr>
          <p:nvPr/>
        </p:nvPicPr>
        <p:blipFill>
          <a:blip r:embed="rId3">
            <a:extLst/>
          </a:blip>
          <a:stretch>
            <a:fillRect/>
          </a:stretch>
        </p:blipFill>
        <p:spPr>
          <a:xfrm>
            <a:off x="6705602" y="1174085"/>
            <a:ext cx="4829902" cy="4829902"/>
          </a:xfrm>
          <a:prstGeom prst="rect">
            <a:avLst/>
          </a:prstGeom>
          <a:ln w="12700">
            <a:miter lim="400000"/>
          </a:ln>
        </p:spPr>
      </p:pic>
      <p:pic>
        <p:nvPicPr>
          <p:cNvPr id="158" name="Picture 3" descr="Picture 3"/>
          <p:cNvPicPr>
            <a:picLocks noChangeAspect="1"/>
          </p:cNvPicPr>
          <p:nvPr/>
        </p:nvPicPr>
        <p:blipFill>
          <a:blip r:embed="rId4">
            <a:extLst/>
          </a:blip>
          <a:stretch>
            <a:fillRect/>
          </a:stretch>
        </p:blipFill>
        <p:spPr>
          <a:xfrm>
            <a:off x="9601200" y="6477000"/>
            <a:ext cx="2034220" cy="312797"/>
          </a:xfrm>
          <a:prstGeom prst="rect">
            <a:avLst/>
          </a:prstGeom>
          <a:ln w="12700">
            <a:miter lim="400000"/>
          </a:ln>
        </p:spPr>
      </p:pic>
      <p:pic>
        <p:nvPicPr>
          <p:cNvPr id="159" name="Picture 7" descr="Picture 7"/>
          <p:cNvPicPr>
            <a:picLocks noChangeAspect="1"/>
          </p:cNvPicPr>
          <p:nvPr/>
        </p:nvPicPr>
        <p:blipFill>
          <a:blip r:embed="rId5">
            <a:extLst/>
          </a:blip>
          <a:stretch>
            <a:fillRect/>
          </a:stretch>
        </p:blipFill>
        <p:spPr>
          <a:xfrm>
            <a:off x="1752599" y="1642231"/>
            <a:ext cx="3733802" cy="2588923"/>
          </a:xfrm>
          <a:prstGeom prst="rect">
            <a:avLst/>
          </a:prstGeom>
          <a:ln w="12700">
            <a:miter lim="400000"/>
          </a:ln>
        </p:spPr>
      </p:pic>
      <p:sp>
        <p:nvSpPr>
          <p:cNvPr id="160" name="TextBox 11"/>
          <p:cNvSpPr txBox="1"/>
          <p:nvPr/>
        </p:nvSpPr>
        <p:spPr>
          <a:xfrm>
            <a:off x="602302" y="4406929"/>
            <a:ext cx="5447980" cy="1456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600">
                <a:latin typeface="Arial"/>
                <a:ea typeface="Arial"/>
                <a:cs typeface="Arial"/>
                <a:sym typeface="Arial"/>
              </a:defRPr>
            </a:pPr>
            <a:r>
              <a:t>Our case: </a:t>
            </a:r>
          </a:p>
          <a:p>
            <a:pPr marL="285750" indent="-285750">
              <a:buSzPct val="100000"/>
              <a:buFont typeface="Arial"/>
              <a:buChar char="•"/>
              <a:defRPr sz="1600">
                <a:latin typeface="Arial"/>
                <a:ea typeface="Arial"/>
                <a:cs typeface="Arial"/>
                <a:sym typeface="Arial"/>
              </a:defRPr>
            </a:pPr>
            <a:r>
              <a:t>Laceration &gt; 1 cm, not involving the collecting system </a:t>
            </a:r>
          </a:p>
          <a:p>
            <a:pPr marL="285750" indent="-285750">
              <a:buSzPct val="100000"/>
              <a:buFont typeface="Arial"/>
              <a:buChar char="•"/>
              <a:defRPr sz="1600">
                <a:latin typeface="Arial"/>
                <a:ea typeface="Arial"/>
                <a:cs typeface="Arial"/>
                <a:sym typeface="Arial"/>
              </a:defRPr>
            </a:pPr>
            <a:r>
              <a:t>No evidence of urine extravasation </a:t>
            </a:r>
          </a:p>
          <a:p>
            <a:pPr marL="285750" indent="-285750">
              <a:buSzPct val="100000"/>
              <a:buFont typeface="Arial"/>
              <a:buChar char="•"/>
              <a:defRPr sz="1600">
                <a:latin typeface="Arial"/>
                <a:ea typeface="Arial"/>
                <a:cs typeface="Arial"/>
                <a:sym typeface="Arial"/>
              </a:defRPr>
            </a:pPr>
            <a:r>
              <a:t>No vascular injury or active bleeding (still the same grade if active bleeding confined within the perirenal fascia)</a:t>
            </a:r>
          </a:p>
        </p:txBody>
      </p:sp>
      <p:pic>
        <p:nvPicPr>
          <p:cNvPr id="161" name="Picture 13" descr="Picture 13"/>
          <p:cNvPicPr>
            <a:picLocks noChangeAspect="1"/>
          </p:cNvPicPr>
          <p:nvPr/>
        </p:nvPicPr>
        <p:blipFill>
          <a:blip r:embed="rId6">
            <a:extLst/>
          </a:blip>
          <a:stretch>
            <a:fillRect/>
          </a:stretch>
        </p:blipFill>
        <p:spPr>
          <a:xfrm>
            <a:off x="556582" y="2580807"/>
            <a:ext cx="1617427" cy="431314"/>
          </a:xfrm>
          <a:prstGeom prst="rect">
            <a:avLst/>
          </a:prstGeom>
          <a:ln w="12700">
            <a:miter lim="400000"/>
          </a:ln>
        </p:spPr>
      </p:pic>
      <p:sp>
        <p:nvSpPr>
          <p:cNvPr id="162" name="TextBox 2"/>
          <p:cNvSpPr txBox="1"/>
          <p:nvPr/>
        </p:nvSpPr>
        <p:spPr>
          <a:xfrm>
            <a:off x="6677433" y="6003987"/>
            <a:ext cx="4912266" cy="3908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100"/>
            </a:lvl1pPr>
          </a:lstStyle>
          <a:p>
            <a:pPr/>
            <a:r>
              <a:t>Gaillard F, Niknejad M, Saber M, et al. AAST kidney injury scale. Reference article, Radiopaedia.org (Accessed on 13 Apr 2023) https://doi.org/10.53347/rID-1972</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Content Placeholder 2"/>
          <p:cNvSpPr txBox="1"/>
          <p:nvPr>
            <p:ph type="body" sz="half" idx="1"/>
          </p:nvPr>
        </p:nvSpPr>
        <p:spPr>
          <a:xfrm>
            <a:off x="838200" y="1905000"/>
            <a:ext cx="4724400" cy="4351338"/>
          </a:xfrm>
          <a:prstGeom prst="rect">
            <a:avLst/>
          </a:prstGeom>
        </p:spPr>
        <p:txBody>
          <a:bodyPr/>
          <a:lstStyle/>
          <a:p>
            <a:pPr marL="0">
              <a:lnSpc>
                <a:spcPct val="107000"/>
              </a:lnSpc>
              <a:spcBef>
                <a:spcPts val="0"/>
              </a:spcBef>
              <a:defRPr sz="1800">
                <a:solidFill>
                  <a:srgbClr val="333333"/>
                </a:solidFill>
                <a:latin typeface="Arial"/>
                <a:ea typeface="Arial"/>
                <a:cs typeface="Arial"/>
                <a:sym typeface="Arial"/>
              </a:defRPr>
            </a:pPr>
            <a:r>
              <a:t>Stable kidney injuries are managed conservatively with close monitoring of the patient's vital signs, urine output, and laboratory values, along with strict bed rest and serial imaging (such as CT scans) to assess for any changes in the injury.</a:t>
            </a:r>
          </a:p>
          <a:p>
            <a:pPr marL="457200" indent="-457200">
              <a:lnSpc>
                <a:spcPct val="107000"/>
              </a:lnSpc>
              <a:spcBef>
                <a:spcPts val="0"/>
              </a:spcBef>
              <a:defRPr sz="1800">
                <a:solidFill>
                  <a:srgbClr val="333333"/>
                </a:solidFill>
                <a:latin typeface="Arial"/>
                <a:ea typeface="Arial"/>
                <a:cs typeface="Arial"/>
                <a:sym typeface="Arial"/>
              </a:defRPr>
            </a:pPr>
            <a:r>
              <a:t>IR can be helpful for ongoing bleeding or expanding hematoma</a:t>
            </a:r>
          </a:p>
          <a:p>
            <a:pPr marL="457200" indent="-457200">
              <a:lnSpc>
                <a:spcPct val="107000"/>
              </a:lnSpc>
              <a:spcBef>
                <a:spcPts val="0"/>
              </a:spcBef>
              <a:defRPr sz="1800">
                <a:solidFill>
                  <a:srgbClr val="333333"/>
                </a:solidFill>
                <a:latin typeface="Arial"/>
                <a:ea typeface="Arial"/>
                <a:cs typeface="Arial"/>
                <a:sym typeface="Arial"/>
              </a:defRPr>
            </a:pPr>
            <a:r>
              <a:t>In rare cases, surgery is required for expanding hematoma, persistent bleeding and other complications</a:t>
            </a:r>
          </a:p>
        </p:txBody>
      </p:sp>
      <p:sp>
        <p:nvSpPr>
          <p:cNvPr id="167" name="Title 1"/>
          <p:cNvSpPr txBox="1"/>
          <p:nvPr>
            <p:ph type="title"/>
          </p:nvPr>
        </p:nvSpPr>
        <p:spPr>
          <a:xfrm>
            <a:off x="838200" y="365125"/>
            <a:ext cx="10515600" cy="1325563"/>
          </a:xfrm>
          <a:prstGeom prst="rect">
            <a:avLst/>
          </a:prstGeom>
        </p:spPr>
        <p:txBody>
          <a:bodyPr/>
          <a:lstStyle>
            <a:lvl1pPr>
              <a:defRPr sz="3600">
                <a:solidFill>
                  <a:srgbClr val="75B1E7"/>
                </a:solidFill>
              </a:defRPr>
            </a:lvl1pPr>
          </a:lstStyle>
          <a:p>
            <a:pPr/>
            <a:r>
              <a:t>Grade III Kidney Injury Management</a:t>
            </a:r>
          </a:p>
        </p:txBody>
      </p:sp>
      <p:pic>
        <p:nvPicPr>
          <p:cNvPr id="168" name="Picture 9" descr="Picture 9"/>
          <p:cNvPicPr>
            <a:picLocks noChangeAspect="1"/>
          </p:cNvPicPr>
          <p:nvPr/>
        </p:nvPicPr>
        <p:blipFill>
          <a:blip r:embed="rId3">
            <a:extLst/>
          </a:blip>
          <a:stretch>
            <a:fillRect/>
          </a:stretch>
        </p:blipFill>
        <p:spPr>
          <a:xfrm>
            <a:off x="6096000" y="4419600"/>
            <a:ext cx="4038600" cy="2161347"/>
          </a:xfrm>
          <a:prstGeom prst="rect">
            <a:avLst/>
          </a:prstGeom>
          <a:ln w="12700">
            <a:miter lim="400000"/>
          </a:ln>
        </p:spPr>
      </p:pic>
      <p:pic>
        <p:nvPicPr>
          <p:cNvPr id="169" name="Picture 11" descr="Picture 11"/>
          <p:cNvPicPr>
            <a:picLocks noChangeAspect="1"/>
          </p:cNvPicPr>
          <p:nvPr/>
        </p:nvPicPr>
        <p:blipFill>
          <a:blip r:embed="rId4">
            <a:extLst/>
          </a:blip>
          <a:stretch>
            <a:fillRect/>
          </a:stretch>
        </p:blipFill>
        <p:spPr>
          <a:xfrm>
            <a:off x="6096000" y="1524000"/>
            <a:ext cx="4038600" cy="2707925"/>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838200" y="365125"/>
            <a:ext cx="10515600" cy="1325563"/>
          </a:xfrm>
          <a:prstGeom prst="rect">
            <a:avLst/>
          </a:prstGeom>
        </p:spPr>
        <p:txBody>
          <a:bodyPr/>
          <a:lstStyle>
            <a:lvl1pPr>
              <a:defRPr sz="3600">
                <a:solidFill>
                  <a:srgbClr val="75B1E7"/>
                </a:solidFill>
              </a:defRPr>
            </a:lvl1pPr>
          </a:lstStyle>
          <a:p>
            <a:pPr/>
            <a:r>
              <a:t>Wrap Up</a:t>
            </a:r>
          </a:p>
        </p:txBody>
      </p:sp>
      <p:sp>
        <p:nvSpPr>
          <p:cNvPr id="174" name="Content Placeholder 2"/>
          <p:cNvSpPr txBox="1"/>
          <p:nvPr>
            <p:ph type="body" idx="1"/>
          </p:nvPr>
        </p:nvSpPr>
        <p:spPr>
          <a:xfrm>
            <a:off x="838200" y="1825625"/>
            <a:ext cx="10515600" cy="4351338"/>
          </a:xfrm>
          <a:prstGeom prst="rect">
            <a:avLst/>
          </a:prstGeom>
        </p:spPr>
        <p:txBody>
          <a:bodyPr/>
          <a:lstStyle/>
          <a:p>
            <a:pPr>
              <a:defRPr sz="1800">
                <a:latin typeface="Arial"/>
                <a:ea typeface="Arial"/>
                <a:cs typeface="Arial"/>
                <a:sym typeface="Arial"/>
              </a:defRPr>
            </a:pPr>
            <a:r>
              <a:t>Stable kidney injures are generally managed conservatively</a:t>
            </a:r>
          </a:p>
          <a:p>
            <a:pPr>
              <a:defRPr sz="1800">
                <a:latin typeface="Arial"/>
                <a:ea typeface="Arial"/>
                <a:cs typeface="Arial"/>
                <a:sym typeface="Arial"/>
              </a:defRPr>
            </a:pPr>
            <a:r>
              <a:t>CT abdomen and pelvis with IV contrast is usually appropriate in a hemodynamically stable, major blunt trauma patient with suspected urinary system involvement</a:t>
            </a:r>
          </a:p>
          <a:p>
            <a:pPr marL="0">
              <a:lnSpc>
                <a:spcPct val="107000"/>
              </a:lnSpc>
              <a:spcBef>
                <a:spcPts val="0"/>
              </a:spcBef>
              <a:defRPr sz="1800">
                <a:solidFill>
                  <a:srgbClr val="333333"/>
                </a:solidFill>
                <a:latin typeface="Arial"/>
                <a:ea typeface="Arial"/>
                <a:cs typeface="Arial"/>
                <a:sym typeface="Arial"/>
              </a:defRPr>
            </a:pPr>
            <a:r>
              <a:t>  AAST Organ Injury Scale categorizes kidney injuries into five grades based on increasing severity: </a:t>
            </a:r>
          </a:p>
          <a:p>
            <a:pPr lvl="1" marL="457200" indent="-228600">
              <a:lnSpc>
                <a:spcPct val="107000"/>
              </a:lnSpc>
              <a:spcBef>
                <a:spcPts val="0"/>
              </a:spcBef>
              <a:defRPr sz="1800">
                <a:solidFill>
                  <a:srgbClr val="333333"/>
                </a:solidFill>
                <a:latin typeface="Arial"/>
                <a:ea typeface="Arial"/>
                <a:cs typeface="Arial"/>
                <a:sym typeface="Arial"/>
              </a:defRPr>
            </a:pPr>
            <a:r>
              <a:t>Grade I: Minor contusion or hematoma without parenchymal laceration. </a:t>
            </a:r>
          </a:p>
          <a:p>
            <a:pPr lvl="1" marL="457200" indent="-228600">
              <a:lnSpc>
                <a:spcPct val="107000"/>
              </a:lnSpc>
              <a:spcBef>
                <a:spcPts val="0"/>
              </a:spcBef>
              <a:defRPr sz="1800">
                <a:solidFill>
                  <a:srgbClr val="333333"/>
                </a:solidFill>
                <a:latin typeface="Arial"/>
                <a:ea typeface="Arial"/>
                <a:cs typeface="Arial"/>
                <a:sym typeface="Arial"/>
              </a:defRPr>
            </a:pPr>
            <a:r>
              <a:t>Grade II: Parenchymal laceration less than 1 cm deep without involvement of the collecting system. </a:t>
            </a:r>
          </a:p>
          <a:p>
            <a:pPr lvl="1" marL="457200" indent="-228600">
              <a:lnSpc>
                <a:spcPct val="107000"/>
              </a:lnSpc>
              <a:spcBef>
                <a:spcPts val="0"/>
              </a:spcBef>
              <a:defRPr sz="1800">
                <a:solidFill>
                  <a:srgbClr val="333333"/>
                </a:solidFill>
                <a:latin typeface="Arial"/>
                <a:ea typeface="Arial"/>
                <a:cs typeface="Arial"/>
                <a:sym typeface="Arial"/>
              </a:defRPr>
            </a:pPr>
            <a:r>
              <a:t>Grade III: Parenchymal laceration greater than 1 cm deep or involving the collecting system, without extravasation. </a:t>
            </a:r>
          </a:p>
          <a:p>
            <a:pPr lvl="1" marL="457200" indent="-228600">
              <a:lnSpc>
                <a:spcPct val="107000"/>
              </a:lnSpc>
              <a:spcBef>
                <a:spcPts val="0"/>
              </a:spcBef>
              <a:defRPr sz="1800">
                <a:solidFill>
                  <a:srgbClr val="333333"/>
                </a:solidFill>
                <a:latin typeface="Arial"/>
                <a:ea typeface="Arial"/>
                <a:cs typeface="Arial"/>
                <a:sym typeface="Arial"/>
              </a:defRPr>
            </a:pPr>
            <a:r>
              <a:t>Grade IV: Parenchymal laceration involving the collecting system with extravasation or vascular injury.</a:t>
            </a:r>
            <a:endParaRPr sz="2400"/>
          </a:p>
          <a:p>
            <a:pPr lvl="1" marL="457200" indent="-228600">
              <a:lnSpc>
                <a:spcPct val="107000"/>
              </a:lnSpc>
              <a:spcBef>
                <a:spcPts val="0"/>
              </a:spcBef>
              <a:defRPr sz="1800">
                <a:solidFill>
                  <a:srgbClr val="333333"/>
                </a:solidFill>
                <a:latin typeface="Arial"/>
                <a:ea typeface="Arial"/>
                <a:cs typeface="Arial"/>
                <a:sym typeface="Arial"/>
              </a:defRPr>
            </a:pPr>
            <a:r>
              <a:t>Grade V: Shattered or devascularized kidney. </a:t>
            </a:r>
          </a:p>
        </p:txBody>
      </p:sp>
      <p:pic>
        <p:nvPicPr>
          <p:cNvPr id="175" name="Picture 3" descr="Picture 3"/>
          <p:cNvPicPr>
            <a:picLocks noChangeAspect="1"/>
          </p:cNvPicPr>
          <p:nvPr/>
        </p:nvPicPr>
        <p:blipFill>
          <a:blip r:embed="rId2">
            <a:extLst/>
          </a:blip>
          <a:stretch>
            <a:fillRect/>
          </a:stretch>
        </p:blipFill>
        <p:spPr>
          <a:xfrm>
            <a:off x="9601200" y="6477000"/>
            <a:ext cx="2034220" cy="31279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itle 1"/>
          <p:cNvSpPr txBox="1"/>
          <p:nvPr>
            <p:ph type="title"/>
          </p:nvPr>
        </p:nvSpPr>
        <p:spPr>
          <a:xfrm>
            <a:off x="838200" y="365125"/>
            <a:ext cx="10515600" cy="1325563"/>
          </a:xfrm>
          <a:prstGeom prst="rect">
            <a:avLst/>
          </a:prstGeom>
        </p:spPr>
        <p:txBody>
          <a:bodyPr/>
          <a:lstStyle>
            <a:lvl1pPr>
              <a:defRPr sz="3600">
                <a:solidFill>
                  <a:srgbClr val="75B1E7"/>
                </a:solidFill>
              </a:defRPr>
            </a:lvl1pPr>
          </a:lstStyle>
          <a:p>
            <a:pPr/>
            <a:r>
              <a:t>References</a:t>
            </a:r>
          </a:p>
        </p:txBody>
      </p:sp>
      <p:sp>
        <p:nvSpPr>
          <p:cNvPr id="178" name="Content Placeholder 2"/>
          <p:cNvSpPr txBox="1"/>
          <p:nvPr>
            <p:ph type="body" idx="1"/>
          </p:nvPr>
        </p:nvSpPr>
        <p:spPr>
          <a:xfrm>
            <a:off x="838200" y="1825625"/>
            <a:ext cx="10515600" cy="4351338"/>
          </a:xfrm>
          <a:prstGeom prst="rect">
            <a:avLst/>
          </a:prstGeom>
        </p:spPr>
        <p:txBody>
          <a:bodyPr/>
          <a:lstStyle/>
          <a:p>
            <a:pPr>
              <a:buFontTx/>
              <a:buAutoNum type="arabicPeriod" startAt="1"/>
              <a:defRPr sz="1200">
                <a:latin typeface="Arial"/>
                <a:ea typeface="Arial"/>
                <a:cs typeface="Arial"/>
                <a:sym typeface="Arial"/>
              </a:defRPr>
            </a:pPr>
            <a:r>
              <a:t>Ledbetter , S. (2022, July 7). </a:t>
            </a:r>
            <a:r>
              <a:rPr i="1"/>
              <a:t>CT in abdominal trauma</a:t>
            </a:r>
            <a:r>
              <a:t>. The Radiology Assistant : CT in Abdominal Trauma. Retrieved April 13, 2023, from https://radiologyassistant.nl/abdomen/acute-abdomen/ct-in-trauma </a:t>
            </a:r>
          </a:p>
          <a:p>
            <a:pPr>
              <a:buFontTx/>
              <a:buAutoNum type="arabicPeriod" startAt="1"/>
              <a:defRPr sz="1200">
                <a:solidFill>
                  <a:srgbClr val="333333"/>
                </a:solidFill>
                <a:latin typeface="Arial"/>
                <a:ea typeface="Arial"/>
                <a:cs typeface="Arial"/>
                <a:sym typeface="Arial"/>
              </a:defRPr>
            </a:pPr>
            <a:r>
              <a:t>Shyu JY, et all. ACR Appropriateness Criteria</a:t>
            </a:r>
            <a:r>
              <a:rPr baseline="30000"/>
              <a:t>®</a:t>
            </a:r>
            <a:r>
              <a:t> Major Blunt Trauma.  Available at </a:t>
            </a:r>
            <a:r>
              <a:rPr u="sng">
                <a:solidFill>
                  <a:srgbClr val="0563C1"/>
                </a:solidFill>
                <a:uFill>
                  <a:solidFill>
                    <a:srgbClr val="0563C1"/>
                  </a:solidFill>
                </a:uFill>
                <a:hlinkClick r:id="rId2" invalidUrl="" action="" tgtFrame="" tooltip="" history="1" highlightClick="0" endSnd="0"/>
              </a:rPr>
              <a:t>https://acsearch.acr.org/docs/3102405/Narrative/</a:t>
            </a:r>
            <a:r>
              <a:t>, American College of Radiology. Accessed  4/13/2023.</a:t>
            </a:r>
          </a:p>
          <a:p>
            <a:pPr>
              <a:buFontTx/>
              <a:buAutoNum type="arabicPeriod" startAt="1"/>
              <a:defRPr sz="1200">
                <a:solidFill>
                  <a:srgbClr val="333333"/>
                </a:solidFill>
                <a:latin typeface="Arial"/>
                <a:ea typeface="Arial"/>
                <a:cs typeface="Arial"/>
                <a:sym typeface="Arial"/>
              </a:defRPr>
            </a:pPr>
            <a:r>
              <a:t>Wolfman DJ, et all. ACR Appropriateness Criteria</a:t>
            </a:r>
            <a:r>
              <a:rPr baseline="30000"/>
              <a:t>®</a:t>
            </a:r>
            <a:r>
              <a:t> Hematuria.  Available at </a:t>
            </a:r>
            <a:r>
              <a:rPr u="sng">
                <a:solidFill>
                  <a:srgbClr val="0563C1"/>
                </a:solidFill>
                <a:uFill>
                  <a:solidFill>
                    <a:srgbClr val="0563C1"/>
                  </a:solidFill>
                </a:uFill>
                <a:hlinkClick r:id="rId3" invalidUrl="" action="" tgtFrame="" tooltip="" history="1" highlightClick="0" endSnd="0"/>
              </a:rPr>
              <a:t>https://acsearch.acr.org/docs/69490/Narrative/</a:t>
            </a:r>
            <a:r>
              <a:rPr>
                <a:solidFill>
                  <a:srgbClr val="0000FF"/>
                </a:solidFill>
              </a:rPr>
              <a:t>. </a:t>
            </a:r>
            <a:r>
              <a:t>American College of Radiology. Accessed  4/13/2023.</a:t>
            </a:r>
            <a:endParaRPr u="sng"/>
          </a:p>
          <a:p>
            <a:pPr>
              <a:buFontTx/>
              <a:buAutoNum type="arabicPeriod" startAt="1"/>
              <a:defRPr sz="1200">
                <a:solidFill>
                  <a:srgbClr val="555555"/>
                </a:solidFill>
                <a:latin typeface="Arial"/>
                <a:ea typeface="Arial"/>
                <a:cs typeface="Arial"/>
                <a:sym typeface="Arial"/>
              </a:defRPr>
            </a:pPr>
            <a:r>
              <a:t>Gaillard F, Niknejad M, Saber M, et al. AAST kidney injury scale. Reference article, Radiopaedia.org (Accessed on 13 Apr 2023) </a:t>
            </a:r>
            <a:r>
              <a:rPr u="sng">
                <a:solidFill>
                  <a:srgbClr val="0563C1"/>
                </a:solidFill>
                <a:uFill>
                  <a:solidFill>
                    <a:srgbClr val="0563C1"/>
                  </a:solidFill>
                </a:uFill>
                <a:hlinkClick r:id="rId4" invalidUrl="" action="" tgtFrame="" tooltip="" history="1" highlightClick="0" endSnd="0"/>
              </a:rPr>
              <a:t>https://doi.org/10.53347/rID-1972</a:t>
            </a:r>
          </a:p>
          <a:p>
            <a:pPr>
              <a:buFontTx/>
              <a:buAutoNum type="arabicPeriod" startAt="1"/>
              <a:defRPr sz="1200">
                <a:solidFill>
                  <a:srgbClr val="333333"/>
                </a:solidFill>
                <a:latin typeface="Arial"/>
                <a:ea typeface="Arial"/>
                <a:cs typeface="Arial"/>
                <a:sym typeface="Arial"/>
              </a:defRPr>
            </a:pPr>
            <a:r>
              <a:t>Moore, E. E., Cogbill, T. H., Malangoni, M. A., Jurkovich, G. J., Champion, H. R., Gennarelli, T. A., ... &amp; Shackford, S. R. (2018). Organ injury scaling 2018 update: spleen, liver, and kidney. Journal of Trauma and Acute Care Surgery, 85(6), 1119-1122.</a:t>
            </a:r>
          </a:p>
        </p:txBody>
      </p:sp>
      <p:pic>
        <p:nvPicPr>
          <p:cNvPr id="179" name="Picture 3" descr="Picture 3"/>
          <p:cNvPicPr>
            <a:picLocks noChangeAspect="1"/>
          </p:cNvPicPr>
          <p:nvPr/>
        </p:nvPicPr>
        <p:blipFill>
          <a:blip r:embed="rId5">
            <a:extLst/>
          </a:blip>
          <a:stretch>
            <a:fillRect/>
          </a:stretch>
        </p:blipFill>
        <p:spPr>
          <a:xfrm>
            <a:off x="9601200" y="6477000"/>
            <a:ext cx="2034220" cy="31279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itle 1"/>
          <p:cNvSpPr txBox="1"/>
          <p:nvPr>
            <p:ph type="title"/>
          </p:nvPr>
        </p:nvSpPr>
        <p:spPr>
          <a:xfrm>
            <a:off x="838200" y="365125"/>
            <a:ext cx="10515600" cy="1325563"/>
          </a:xfrm>
          <a:prstGeom prst="rect">
            <a:avLst/>
          </a:prstGeom>
        </p:spPr>
        <p:txBody>
          <a:bodyPr/>
          <a:lstStyle>
            <a:lvl1pPr>
              <a:defRPr sz="3600">
                <a:solidFill>
                  <a:srgbClr val="75B1E7"/>
                </a:solidFill>
              </a:defRPr>
            </a:lvl1pPr>
          </a:lstStyle>
          <a:p>
            <a:pPr/>
            <a:r>
              <a:t>Focused patient history and workup</a:t>
            </a:r>
          </a:p>
        </p:txBody>
      </p:sp>
      <p:sp>
        <p:nvSpPr>
          <p:cNvPr id="101" name="Content Placeholder 2"/>
          <p:cNvSpPr txBox="1"/>
          <p:nvPr>
            <p:ph type="body" idx="1"/>
          </p:nvPr>
        </p:nvSpPr>
        <p:spPr>
          <a:xfrm>
            <a:off x="838200" y="1825625"/>
            <a:ext cx="10515600" cy="4351338"/>
          </a:xfrm>
          <a:prstGeom prst="rect">
            <a:avLst/>
          </a:prstGeom>
        </p:spPr>
        <p:txBody>
          <a:bodyPr/>
          <a:lstStyle/>
          <a:p>
            <a:pPr>
              <a:defRPr sz="1600">
                <a:latin typeface="Arial"/>
                <a:ea typeface="Arial"/>
                <a:cs typeface="Arial"/>
                <a:sym typeface="Arial"/>
              </a:defRPr>
            </a:pPr>
            <a:r>
              <a:t>16 yo female with unremarkable medical history who presented to the ED as red trauma following MVC</a:t>
            </a:r>
          </a:p>
          <a:p>
            <a:pPr>
              <a:defRPr sz="1600">
                <a:latin typeface="Arial"/>
                <a:ea typeface="Arial"/>
                <a:cs typeface="Arial"/>
                <a:sym typeface="Arial"/>
              </a:defRPr>
            </a:pPr>
            <a:r>
              <a:t>On presentation:</a:t>
            </a:r>
          </a:p>
          <a:p>
            <a:pPr lvl="1" marL="685800" indent="-228600">
              <a:spcBef>
                <a:spcPts val="500"/>
              </a:spcBef>
              <a:defRPr sz="1600">
                <a:latin typeface="Arial"/>
                <a:ea typeface="Arial"/>
                <a:cs typeface="Arial"/>
                <a:sym typeface="Arial"/>
              </a:defRPr>
            </a:pPr>
            <a:r>
              <a:t>Alert and oriented with GCS 15</a:t>
            </a:r>
            <a:endParaRPr sz="2400"/>
          </a:p>
          <a:p>
            <a:pPr lvl="1" marL="685800" indent="-228600">
              <a:spcBef>
                <a:spcPts val="500"/>
              </a:spcBef>
              <a:defRPr sz="1600">
                <a:latin typeface="Arial"/>
                <a:ea typeface="Arial"/>
                <a:cs typeface="Arial"/>
                <a:sym typeface="Arial"/>
              </a:defRPr>
            </a:pPr>
            <a:r>
              <a:t>Hypotensive to 80s/60s and tachycardic to 120s</a:t>
            </a:r>
            <a:endParaRPr sz="2400"/>
          </a:p>
          <a:p>
            <a:pPr lvl="1" marL="685800" indent="-228600">
              <a:spcBef>
                <a:spcPts val="500"/>
              </a:spcBef>
              <a:defRPr sz="1600">
                <a:latin typeface="Arial"/>
                <a:ea typeface="Arial"/>
                <a:cs typeface="Arial"/>
                <a:sym typeface="Arial"/>
              </a:defRPr>
            </a:pPr>
            <a:r>
              <a:t>Complaining of left arm and left leg pain </a:t>
            </a:r>
            <a:endParaRPr sz="2400"/>
          </a:p>
          <a:p>
            <a:pPr lvl="1" marL="685800" indent="-228600">
              <a:spcBef>
                <a:spcPts val="500"/>
              </a:spcBef>
              <a:defRPr sz="1600">
                <a:latin typeface="Arial"/>
                <a:ea typeface="Arial"/>
                <a:cs typeface="Arial"/>
                <a:sym typeface="Arial"/>
              </a:defRPr>
            </a:pPr>
            <a:r>
              <a:t>Deformity to left upper extremity</a:t>
            </a:r>
            <a:endParaRPr sz="2400"/>
          </a:p>
          <a:p>
            <a:pPr lvl="1" marL="685800" indent="-228600">
              <a:spcBef>
                <a:spcPts val="500"/>
              </a:spcBef>
              <a:defRPr sz="1600">
                <a:latin typeface="Arial"/>
                <a:ea typeface="Arial"/>
                <a:cs typeface="Arial"/>
                <a:sym typeface="Arial"/>
              </a:defRPr>
            </a:pPr>
            <a:r>
              <a:t>Tenderness and increased mobility to left pelvic rum</a:t>
            </a:r>
            <a:endParaRPr sz="2400"/>
          </a:p>
          <a:p>
            <a:pPr lvl="1" marL="685800" indent="-228600">
              <a:spcBef>
                <a:spcPts val="500"/>
              </a:spcBef>
              <a:defRPr sz="1600">
                <a:latin typeface="Arial"/>
                <a:ea typeface="Arial"/>
                <a:cs typeface="Arial"/>
                <a:sym typeface="Arial"/>
              </a:defRPr>
            </a:pPr>
            <a:r>
              <a:t>Full thickness laceration and tenderness to left lower extremity</a:t>
            </a:r>
            <a:endParaRPr sz="2400"/>
          </a:p>
          <a:p>
            <a:pPr lvl="1" marL="685800" indent="-228600">
              <a:spcBef>
                <a:spcPts val="500"/>
              </a:spcBef>
              <a:defRPr sz="1600">
                <a:latin typeface="Arial"/>
                <a:ea typeface="Arial"/>
                <a:cs typeface="Arial"/>
                <a:sym typeface="Arial"/>
              </a:defRPr>
            </a:pPr>
            <a:r>
              <a:t>Intact pulses</a:t>
            </a:r>
            <a:endParaRPr sz="2400"/>
          </a:p>
          <a:p>
            <a:pPr>
              <a:defRPr sz="1600">
                <a:latin typeface="Arial"/>
                <a:ea typeface="Arial"/>
                <a:cs typeface="Arial"/>
                <a:sym typeface="Arial"/>
              </a:defRPr>
            </a:pPr>
            <a:r>
              <a:t>Received PRBCs x 2, 1unit FFP</a:t>
            </a:r>
          </a:p>
          <a:p>
            <a:pPr>
              <a:defRPr sz="1600">
                <a:latin typeface="Arial"/>
                <a:ea typeface="Arial"/>
                <a:cs typeface="Arial"/>
                <a:sym typeface="Arial"/>
              </a:defRPr>
            </a:pPr>
            <a:r>
              <a:t>X-ray of the pelvis with bilateral rami fracture -&gt; Pelvic binder placed </a:t>
            </a:r>
          </a:p>
          <a:p>
            <a:pPr>
              <a:defRPr sz="1600">
                <a:latin typeface="Arial"/>
                <a:ea typeface="Arial"/>
                <a:cs typeface="Arial"/>
                <a:sym typeface="Arial"/>
              </a:defRPr>
            </a:pPr>
            <a:r>
              <a:t>Ancef ordered for large lacerations and possible open fractures  </a:t>
            </a:r>
          </a:p>
          <a:p>
            <a:pPr>
              <a:defRPr sz="1600">
                <a:latin typeface="Arial"/>
                <a:ea typeface="Arial"/>
                <a:cs typeface="Arial"/>
                <a:sym typeface="Arial"/>
              </a:defRPr>
            </a:pPr>
            <a:r>
              <a:t>Fentanyl administered for pain. </a:t>
            </a:r>
          </a:p>
          <a:p>
            <a:pPr>
              <a:defRPr sz="1600">
                <a:latin typeface="Arial"/>
                <a:ea typeface="Arial"/>
                <a:cs typeface="Arial"/>
                <a:sym typeface="Arial"/>
              </a:defRPr>
            </a:pPr>
            <a:r>
              <a:t>Trauma labs ordered and patient transported for additional imaging</a:t>
            </a:r>
          </a:p>
        </p:txBody>
      </p:sp>
      <p:pic>
        <p:nvPicPr>
          <p:cNvPr id="102" name="Picture 3" descr="Picture 3"/>
          <p:cNvPicPr>
            <a:picLocks noChangeAspect="1"/>
          </p:cNvPicPr>
          <p:nvPr/>
        </p:nvPicPr>
        <p:blipFill>
          <a:blip r:embed="rId2">
            <a:extLst/>
          </a:blip>
          <a:stretch>
            <a:fillRect/>
          </a:stretch>
        </p:blipFill>
        <p:spPr>
          <a:xfrm>
            <a:off x="9601200" y="6477000"/>
            <a:ext cx="2034220" cy="312797"/>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itle 1"/>
          <p:cNvSpPr txBox="1"/>
          <p:nvPr>
            <p:ph type="title"/>
          </p:nvPr>
        </p:nvSpPr>
        <p:spPr>
          <a:xfrm>
            <a:off x="838200" y="365125"/>
            <a:ext cx="10515600" cy="1325563"/>
          </a:xfrm>
          <a:prstGeom prst="rect">
            <a:avLst/>
          </a:prstGeom>
        </p:spPr>
        <p:txBody>
          <a:bodyPr/>
          <a:lstStyle>
            <a:lvl1pPr>
              <a:defRPr sz="3600">
                <a:solidFill>
                  <a:srgbClr val="75B1E7"/>
                </a:solidFill>
              </a:defRPr>
            </a:lvl1pPr>
          </a:lstStyle>
          <a:p>
            <a:pPr/>
            <a:r>
              <a:t>List of imaging studies</a:t>
            </a:r>
          </a:p>
        </p:txBody>
      </p:sp>
      <p:sp>
        <p:nvSpPr>
          <p:cNvPr id="105" name="Content Placeholder 2"/>
          <p:cNvSpPr txBox="1"/>
          <p:nvPr>
            <p:ph type="body" sz="half" idx="1"/>
          </p:nvPr>
        </p:nvSpPr>
        <p:spPr>
          <a:xfrm>
            <a:off x="838200" y="1825625"/>
            <a:ext cx="4038600" cy="4351338"/>
          </a:xfrm>
          <a:prstGeom prst="rect">
            <a:avLst/>
          </a:prstGeom>
        </p:spPr>
        <p:txBody>
          <a:bodyPr/>
          <a:lstStyle/>
          <a:p>
            <a:pPr marL="0" marR="47625">
              <a:lnSpc>
                <a:spcPct val="107000"/>
              </a:lnSpc>
              <a:spcBef>
                <a:spcPts val="0"/>
              </a:spcBef>
              <a:defRPr sz="1600">
                <a:latin typeface="Arial"/>
                <a:ea typeface="Arial"/>
                <a:cs typeface="Arial"/>
                <a:sym typeface="Arial"/>
              </a:defRPr>
            </a:pPr>
            <a:r>
              <a:t>XR Chest Portable</a:t>
            </a:r>
          </a:p>
          <a:p>
            <a:pPr marL="0" marR="47625">
              <a:lnSpc>
                <a:spcPct val="107000"/>
              </a:lnSpc>
              <a:spcBef>
                <a:spcPts val="0"/>
              </a:spcBef>
              <a:defRPr sz="1600">
                <a:latin typeface="Arial"/>
                <a:ea typeface="Arial"/>
                <a:cs typeface="Arial"/>
                <a:sym typeface="Arial"/>
              </a:defRPr>
            </a:pPr>
            <a:r>
              <a:t>XR Pelvis AP Portable</a:t>
            </a:r>
          </a:p>
          <a:p>
            <a:pPr marL="0" marR="47625">
              <a:lnSpc>
                <a:spcPct val="107000"/>
              </a:lnSpc>
              <a:spcBef>
                <a:spcPts val="0"/>
              </a:spcBef>
              <a:defRPr sz="1600">
                <a:latin typeface="Arial"/>
                <a:ea typeface="Arial"/>
                <a:cs typeface="Arial"/>
                <a:sym typeface="Arial"/>
              </a:defRPr>
            </a:pPr>
            <a:r>
              <a:t>CT Head Wo Contrast</a:t>
            </a:r>
          </a:p>
          <a:p>
            <a:pPr>
              <a:defRPr sz="1600">
                <a:latin typeface="Arial"/>
                <a:ea typeface="Arial"/>
                <a:cs typeface="Arial"/>
                <a:sym typeface="Arial"/>
              </a:defRPr>
            </a:pPr>
            <a:r>
              <a:t>CT Maxillofacial Wo Contrast</a:t>
            </a:r>
          </a:p>
          <a:p>
            <a:pPr>
              <a:defRPr sz="1600">
                <a:latin typeface="Arial"/>
                <a:ea typeface="Arial"/>
                <a:cs typeface="Arial"/>
                <a:sym typeface="Arial"/>
              </a:defRPr>
            </a:pPr>
            <a:r>
              <a:t>CT Cervical Spine Trauma</a:t>
            </a:r>
          </a:p>
          <a:p>
            <a:pPr>
              <a:defRPr sz="1600">
                <a:latin typeface="Arial"/>
                <a:ea typeface="Arial"/>
                <a:cs typeface="Arial"/>
                <a:sym typeface="Arial"/>
              </a:defRPr>
            </a:pPr>
            <a:r>
              <a:t>CT Thoracic Spine Wo Contrast</a:t>
            </a:r>
          </a:p>
          <a:p>
            <a:pPr>
              <a:defRPr sz="1600">
                <a:latin typeface="Arial"/>
                <a:ea typeface="Arial"/>
                <a:cs typeface="Arial"/>
                <a:sym typeface="Arial"/>
              </a:defRPr>
            </a:pPr>
            <a:r>
              <a:t>CT Lumbar Spine Wo Contrast </a:t>
            </a:r>
          </a:p>
          <a:p>
            <a:pPr>
              <a:defRPr b="1" sz="1800">
                <a:solidFill>
                  <a:srgbClr val="FF0000"/>
                </a:solidFill>
                <a:latin typeface="Arial"/>
                <a:ea typeface="Arial"/>
                <a:cs typeface="Arial"/>
                <a:sym typeface="Arial"/>
              </a:defRPr>
            </a:pPr>
            <a:r>
              <a:t>CT Abdomen Pelvis W Contrast </a:t>
            </a:r>
          </a:p>
          <a:p>
            <a:pPr>
              <a:defRPr sz="1600">
                <a:latin typeface="Arial"/>
                <a:ea typeface="Arial"/>
                <a:cs typeface="Arial"/>
                <a:sym typeface="Arial"/>
              </a:defRPr>
            </a:pPr>
            <a:r>
              <a:t>CTA Neck W Contrast </a:t>
            </a:r>
          </a:p>
          <a:p>
            <a:pPr>
              <a:defRPr sz="1600">
                <a:latin typeface="Arial"/>
                <a:ea typeface="Arial"/>
                <a:cs typeface="Arial"/>
                <a:sym typeface="Arial"/>
              </a:defRPr>
            </a:pPr>
            <a:r>
              <a:t>CTA Chest W Contrast </a:t>
            </a:r>
          </a:p>
          <a:p>
            <a:pPr>
              <a:defRPr sz="1600">
                <a:latin typeface="Arial"/>
                <a:ea typeface="Arial"/>
                <a:cs typeface="Arial"/>
                <a:sym typeface="Arial"/>
              </a:defRPr>
            </a:pPr>
            <a:r>
              <a:t>XR Elbow 3 Or More Views </a:t>
            </a:r>
          </a:p>
          <a:p>
            <a:pPr>
              <a:defRPr sz="1600">
                <a:latin typeface="Arial"/>
                <a:ea typeface="Arial"/>
                <a:cs typeface="Arial"/>
                <a:sym typeface="Arial"/>
              </a:defRPr>
            </a:pPr>
            <a:r>
              <a:t>Left XR Forearm </a:t>
            </a:r>
          </a:p>
        </p:txBody>
      </p:sp>
      <p:pic>
        <p:nvPicPr>
          <p:cNvPr id="106" name="Picture 3" descr="Picture 3"/>
          <p:cNvPicPr>
            <a:picLocks noChangeAspect="1"/>
          </p:cNvPicPr>
          <p:nvPr/>
        </p:nvPicPr>
        <p:blipFill>
          <a:blip r:embed="rId2">
            <a:extLst/>
          </a:blip>
          <a:stretch>
            <a:fillRect/>
          </a:stretch>
        </p:blipFill>
        <p:spPr>
          <a:xfrm>
            <a:off x="9601200" y="6477000"/>
            <a:ext cx="2034220" cy="312797"/>
          </a:xfrm>
          <a:prstGeom prst="rect">
            <a:avLst/>
          </a:prstGeom>
          <a:ln w="12700">
            <a:miter lim="400000"/>
          </a:ln>
        </p:spPr>
      </p:pic>
      <p:sp>
        <p:nvSpPr>
          <p:cNvPr id="107" name="TextBox 6"/>
          <p:cNvSpPr txBox="1"/>
          <p:nvPr/>
        </p:nvSpPr>
        <p:spPr>
          <a:xfrm>
            <a:off x="6141719" y="1825624"/>
            <a:ext cx="4709162" cy="28151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1600">
                <a:latin typeface="Arial"/>
                <a:ea typeface="Arial"/>
                <a:cs typeface="Arial"/>
                <a:sym typeface="Arial"/>
              </a:defRPr>
            </a:pPr>
            <a:r>
              <a:t>Left XR Trauma Hip </a:t>
            </a:r>
          </a:p>
          <a:p>
            <a:pPr marL="285750" indent="-285750">
              <a:buSzPct val="100000"/>
              <a:buFont typeface="Arial"/>
              <a:buChar char="•"/>
              <a:defRPr sz="1600">
                <a:latin typeface="Arial"/>
                <a:ea typeface="Arial"/>
                <a:cs typeface="Arial"/>
                <a:sym typeface="Arial"/>
              </a:defRPr>
            </a:pPr>
            <a:r>
              <a:t>Left XR Tibia Fibula </a:t>
            </a:r>
          </a:p>
          <a:p>
            <a:pPr marL="285750" indent="-285750">
              <a:buSzPct val="100000"/>
              <a:buFont typeface="Arial"/>
              <a:buChar char="•"/>
              <a:defRPr sz="1600">
                <a:latin typeface="Arial"/>
                <a:ea typeface="Arial"/>
                <a:cs typeface="Arial"/>
                <a:sym typeface="Arial"/>
              </a:defRPr>
            </a:pPr>
            <a:r>
              <a:t>Left XR Ankle 3 Or More Views </a:t>
            </a:r>
          </a:p>
          <a:p>
            <a:pPr marL="285750" indent="-285750">
              <a:buSzPct val="100000"/>
              <a:buFont typeface="Arial"/>
              <a:buChar char="•"/>
              <a:defRPr sz="1600">
                <a:latin typeface="Arial"/>
                <a:ea typeface="Arial"/>
                <a:cs typeface="Arial"/>
                <a:sym typeface="Arial"/>
              </a:defRPr>
            </a:pPr>
            <a:r>
              <a:t>Left XR Foot 2 Views </a:t>
            </a:r>
          </a:p>
          <a:p>
            <a:pPr marL="285750" indent="-285750">
              <a:buSzPct val="100000"/>
              <a:buFont typeface="Arial"/>
              <a:buChar char="•"/>
              <a:defRPr sz="1600">
                <a:latin typeface="Arial"/>
                <a:ea typeface="Arial"/>
                <a:cs typeface="Arial"/>
                <a:sym typeface="Arial"/>
              </a:defRPr>
            </a:pPr>
            <a:r>
              <a:t>Left XR Hand 3 Or More Views </a:t>
            </a:r>
          </a:p>
          <a:p>
            <a:pPr marL="285750" indent="-285750">
              <a:buSzPct val="100000"/>
              <a:buFont typeface="Arial"/>
              <a:buChar char="•"/>
              <a:defRPr sz="1600">
                <a:latin typeface="Arial"/>
                <a:ea typeface="Arial"/>
                <a:cs typeface="Arial"/>
                <a:sym typeface="Arial"/>
              </a:defRPr>
            </a:pPr>
            <a:r>
              <a:t>Left XR Pelvis 3 Or More Views </a:t>
            </a:r>
          </a:p>
          <a:p>
            <a:pPr marL="285750" indent="-285750">
              <a:buSzPct val="100000"/>
              <a:buFont typeface="Arial"/>
              <a:buChar char="•"/>
              <a:defRPr sz="1600">
                <a:latin typeface="Arial"/>
                <a:ea typeface="Arial"/>
                <a:cs typeface="Arial"/>
                <a:sym typeface="Arial"/>
              </a:defRPr>
            </a:pPr>
            <a:r>
              <a:t>XR Wrist 3 Or More Views </a:t>
            </a:r>
          </a:p>
          <a:p>
            <a:pPr marL="285750" indent="-285750">
              <a:buSzPct val="100000"/>
              <a:buFont typeface="Arial"/>
              <a:buChar char="•"/>
              <a:defRPr sz="1600">
                <a:latin typeface="Arial"/>
                <a:ea typeface="Arial"/>
                <a:cs typeface="Arial"/>
                <a:sym typeface="Arial"/>
              </a:defRPr>
            </a:pPr>
            <a:r>
              <a:t>Left FL Fluoro &lt; 60 Minutes (No Interp) </a:t>
            </a:r>
          </a:p>
          <a:p>
            <a:pPr marL="285750" indent="-285750">
              <a:buSzPct val="100000"/>
              <a:buFont typeface="Arial"/>
              <a:buChar char="•"/>
              <a:defRPr sz="1600">
                <a:latin typeface="Arial"/>
                <a:ea typeface="Arial"/>
                <a:cs typeface="Arial"/>
                <a:sym typeface="Arial"/>
              </a:defRPr>
            </a:pPr>
            <a:r>
              <a:t>XR Pelvis 3 Or More Views </a:t>
            </a:r>
          </a:p>
          <a:p>
            <a:pPr marL="285750" indent="-285750">
              <a:buSzPct val="100000"/>
              <a:buFont typeface="Arial"/>
              <a:buChar char="•"/>
              <a:defRPr sz="1600">
                <a:latin typeface="Arial"/>
                <a:ea typeface="Arial"/>
                <a:cs typeface="Arial"/>
                <a:sym typeface="Arial"/>
              </a:defRPr>
            </a:pPr>
            <a:r>
              <a:t>XR Elbow 3 Or More Views Left </a:t>
            </a:r>
          </a:p>
          <a:p>
            <a:pPr marL="285750" indent="-285750">
              <a:buSzPct val="100000"/>
              <a:buFont typeface="Arial"/>
              <a:buChar char="•"/>
              <a:defRPr sz="1600">
                <a:latin typeface="Arial"/>
                <a:ea typeface="Arial"/>
                <a:cs typeface="Arial"/>
                <a:sym typeface="Arial"/>
              </a:defRPr>
            </a:pPr>
            <a:r>
              <a:t>XR Clavicle Left</a:t>
            </a:r>
          </a:p>
        </p:txBody>
      </p:sp>
      <p:sp>
        <p:nvSpPr>
          <p:cNvPr id="108" name="TextBox 7"/>
          <p:cNvSpPr txBox="1"/>
          <p:nvPr/>
        </p:nvSpPr>
        <p:spPr>
          <a:xfrm>
            <a:off x="6217919" y="4724400"/>
            <a:ext cx="3870962" cy="9991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600">
                <a:latin typeface="Arial"/>
                <a:ea typeface="Arial"/>
                <a:cs typeface="Arial"/>
                <a:sym typeface="Arial"/>
              </a:defRPr>
            </a:pPr>
            <a:r>
              <a:t>On the following day:</a:t>
            </a:r>
          </a:p>
          <a:p>
            <a:pPr marL="285750" indent="-285750">
              <a:buSzPct val="100000"/>
              <a:buFont typeface="Arial"/>
              <a:buChar char="•"/>
              <a:defRPr b="1" sz="1600">
                <a:solidFill>
                  <a:srgbClr val="FF0000"/>
                </a:solidFill>
                <a:latin typeface="Arial"/>
                <a:ea typeface="Arial"/>
                <a:cs typeface="Arial"/>
                <a:sym typeface="Arial"/>
              </a:defRPr>
            </a:pPr>
            <a:r>
              <a:t>CT Urogram</a:t>
            </a:r>
          </a:p>
          <a:p>
            <a:pPr marL="285750" indent="-285750">
              <a:buSzPct val="100000"/>
              <a:buFont typeface="Arial"/>
              <a:buChar char="•"/>
              <a:defRPr sz="1600">
                <a:latin typeface="Arial"/>
                <a:ea typeface="Arial"/>
                <a:cs typeface="Arial"/>
                <a:sym typeface="Arial"/>
              </a:defRPr>
            </a:pPr>
            <a:r>
              <a:t>CT Pelvis Wo Contrast</a:t>
            </a:r>
          </a:p>
          <a:p>
            <a:pPr marL="285750" indent="-285750">
              <a:buSzPct val="100000"/>
              <a:buFont typeface="Arial"/>
              <a:buChar char="•"/>
              <a:defRPr sz="1600">
                <a:latin typeface="Arial"/>
                <a:ea typeface="Arial"/>
                <a:cs typeface="Arial"/>
                <a:sym typeface="Arial"/>
              </a:defRPr>
            </a:pPr>
            <a:r>
              <a:t>Many XR imaging of extremities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Title 1"/>
          <p:cNvSpPr txBox="1"/>
          <p:nvPr>
            <p:ph type="title"/>
          </p:nvPr>
        </p:nvSpPr>
        <p:spPr>
          <a:xfrm>
            <a:off x="838200" y="365125"/>
            <a:ext cx="10515600" cy="1325563"/>
          </a:xfrm>
          <a:prstGeom prst="rect">
            <a:avLst/>
          </a:prstGeom>
        </p:spPr>
        <p:txBody>
          <a:bodyPr/>
          <a:lstStyle>
            <a:lvl1pPr>
              <a:defRPr sz="3600">
                <a:solidFill>
                  <a:srgbClr val="75B1E7"/>
                </a:solidFill>
              </a:defRPr>
            </a:lvl1pPr>
          </a:lstStyle>
          <a:p>
            <a:pPr/>
            <a:r>
              <a:t>CT Abdomen and Pelvis with Contrast</a:t>
            </a:r>
          </a:p>
        </p:txBody>
      </p:sp>
      <p:pic>
        <p:nvPicPr>
          <p:cNvPr id="111" name="Picture 3" descr="Picture 3"/>
          <p:cNvPicPr>
            <a:picLocks noChangeAspect="1"/>
          </p:cNvPicPr>
          <p:nvPr/>
        </p:nvPicPr>
        <p:blipFill>
          <a:blip r:embed="rId2">
            <a:extLst/>
          </a:blip>
          <a:stretch>
            <a:fillRect/>
          </a:stretch>
        </p:blipFill>
        <p:spPr>
          <a:xfrm>
            <a:off x="9601200" y="6477000"/>
            <a:ext cx="2034220" cy="312797"/>
          </a:xfrm>
          <a:prstGeom prst="rect">
            <a:avLst/>
          </a:prstGeom>
          <a:ln w="12700">
            <a:miter lim="400000"/>
          </a:ln>
        </p:spPr>
      </p:pic>
      <p:pic>
        <p:nvPicPr>
          <p:cNvPr id="112" name="Picture 5" descr="Picture 5"/>
          <p:cNvPicPr>
            <a:picLocks noChangeAspect="1"/>
          </p:cNvPicPr>
          <p:nvPr/>
        </p:nvPicPr>
        <p:blipFill>
          <a:blip r:embed="rId3">
            <a:extLst/>
          </a:blip>
          <a:stretch>
            <a:fillRect/>
          </a:stretch>
        </p:blipFill>
        <p:spPr>
          <a:xfrm>
            <a:off x="7924800" y="1371600"/>
            <a:ext cx="4167969" cy="4914171"/>
          </a:xfrm>
          <a:prstGeom prst="rect">
            <a:avLst/>
          </a:prstGeom>
          <a:ln w="12700">
            <a:miter lim="400000"/>
          </a:ln>
        </p:spPr>
      </p:pic>
      <p:pic>
        <p:nvPicPr>
          <p:cNvPr id="113" name="Picture 7" descr="Picture 7"/>
          <p:cNvPicPr>
            <a:picLocks noChangeAspect="1"/>
          </p:cNvPicPr>
          <p:nvPr/>
        </p:nvPicPr>
        <p:blipFill>
          <a:blip r:embed="rId4">
            <a:extLst/>
          </a:blip>
          <a:stretch>
            <a:fillRect/>
          </a:stretch>
        </p:blipFill>
        <p:spPr>
          <a:xfrm>
            <a:off x="3733800" y="1371600"/>
            <a:ext cx="4114800" cy="4914171"/>
          </a:xfrm>
          <a:prstGeom prst="rect">
            <a:avLst/>
          </a:prstGeom>
          <a:ln w="12700">
            <a:miter lim="400000"/>
          </a:ln>
        </p:spPr>
      </p:pic>
      <p:sp>
        <p:nvSpPr>
          <p:cNvPr id="114" name="TextBox 8"/>
          <p:cNvSpPr txBox="1"/>
          <p:nvPr/>
        </p:nvSpPr>
        <p:spPr>
          <a:xfrm>
            <a:off x="616791" y="1890621"/>
            <a:ext cx="2377955" cy="13998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75B1E7"/>
                </a:solidFill>
                <a:latin typeface="Arial"/>
                <a:ea typeface="Arial"/>
                <a:cs typeface="Arial"/>
                <a:sym typeface="Arial"/>
              </a:defRPr>
            </a:pPr>
            <a:r>
              <a:t>Multiple bilateral renal lacerations measuring up to 1.5 cm in the left and 1.5 cm in the right</a:t>
            </a:r>
          </a:p>
          <a:p>
            <a:pPr>
              <a:defRPr b="1">
                <a:solidFill>
                  <a:srgbClr val="75B1E7"/>
                </a:solidFill>
              </a:defRPr>
            </a:pPr>
            <a:r>
              <a:t> </a:t>
            </a:r>
          </a:p>
        </p:txBody>
      </p:sp>
      <p:sp>
        <p:nvSpPr>
          <p:cNvPr id="115" name="Straight Arrow Connector 10"/>
          <p:cNvSpPr/>
          <p:nvPr/>
        </p:nvSpPr>
        <p:spPr>
          <a:xfrm>
            <a:off x="9153565" y="2209799"/>
            <a:ext cx="1392174" cy="638359"/>
          </a:xfrm>
          <a:prstGeom prst="line">
            <a:avLst/>
          </a:prstGeom>
          <a:ln w="57150">
            <a:solidFill>
              <a:srgbClr val="C00000"/>
            </a:solidFill>
            <a:miter/>
            <a:tailEnd type="triangle"/>
          </a:ln>
        </p:spPr>
        <p:txBody>
          <a:bodyPr lIns="45719" rIns="45719"/>
          <a:lstStyle/>
          <a:p>
            <a:pPr/>
          </a:p>
        </p:txBody>
      </p:sp>
      <p:sp>
        <p:nvSpPr>
          <p:cNvPr id="116" name="Straight Arrow Connector 12"/>
          <p:cNvSpPr/>
          <p:nvPr/>
        </p:nvSpPr>
        <p:spPr>
          <a:xfrm>
            <a:off x="3352799" y="2629285"/>
            <a:ext cx="1392174" cy="638358"/>
          </a:xfrm>
          <a:prstGeom prst="line">
            <a:avLst/>
          </a:prstGeom>
          <a:ln w="57150">
            <a:solidFill>
              <a:srgbClr val="C00000"/>
            </a:solidFill>
            <a:miter/>
            <a:tailEnd type="triangle"/>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itle 1"/>
          <p:cNvSpPr txBox="1"/>
          <p:nvPr>
            <p:ph type="title"/>
          </p:nvPr>
        </p:nvSpPr>
        <p:spPr>
          <a:xfrm>
            <a:off x="838200" y="365125"/>
            <a:ext cx="10515600" cy="1325563"/>
          </a:xfrm>
          <a:prstGeom prst="rect">
            <a:avLst/>
          </a:prstGeom>
        </p:spPr>
        <p:txBody>
          <a:bodyPr/>
          <a:lstStyle>
            <a:lvl1pPr>
              <a:defRPr>
                <a:solidFill>
                  <a:srgbClr val="75B1E7"/>
                </a:solidFill>
              </a:defRPr>
            </a:lvl1pPr>
          </a:lstStyle>
          <a:p>
            <a:pPr/>
            <a:r>
              <a:t>Left Kidney Laceration – Axial View</a:t>
            </a:r>
          </a:p>
        </p:txBody>
      </p:sp>
      <p:pic>
        <p:nvPicPr>
          <p:cNvPr id="119" name="Content Placeholder 4" descr="Content Placeholder 4"/>
          <p:cNvPicPr>
            <a:picLocks noChangeAspect="1"/>
          </p:cNvPicPr>
          <p:nvPr/>
        </p:nvPicPr>
        <p:blipFill>
          <a:blip r:embed="rId2">
            <a:extLst/>
          </a:blip>
          <a:stretch>
            <a:fillRect/>
          </a:stretch>
        </p:blipFill>
        <p:spPr>
          <a:xfrm>
            <a:off x="2596532" y="1693146"/>
            <a:ext cx="6998935" cy="4557270"/>
          </a:xfrm>
          <a:prstGeom prst="rect">
            <a:avLst/>
          </a:prstGeom>
          <a:ln w="12700">
            <a:miter lim="400000"/>
          </a:ln>
        </p:spPr>
      </p:pic>
      <p:sp>
        <p:nvSpPr>
          <p:cNvPr id="120" name="Straight Arrow Connector 5"/>
          <p:cNvSpPr/>
          <p:nvPr/>
        </p:nvSpPr>
        <p:spPr>
          <a:xfrm>
            <a:off x="5638799" y="3505199"/>
            <a:ext cx="1392174" cy="638359"/>
          </a:xfrm>
          <a:prstGeom prst="line">
            <a:avLst/>
          </a:prstGeom>
          <a:ln w="57150">
            <a:solidFill>
              <a:srgbClr val="C00000"/>
            </a:solidFill>
            <a:miter/>
            <a:tailEnd type="triangle"/>
          </a:ln>
        </p:spPr>
        <p:txBody>
          <a:bodyPr lIns="45719" rIns="45719"/>
          <a:lstStyle/>
          <a:p>
            <a:pPr/>
          </a:p>
        </p:txBody>
      </p:sp>
      <p:pic>
        <p:nvPicPr>
          <p:cNvPr id="121" name="Picture 6" descr="Picture 6"/>
          <p:cNvPicPr>
            <a:picLocks noChangeAspect="1"/>
          </p:cNvPicPr>
          <p:nvPr/>
        </p:nvPicPr>
        <p:blipFill>
          <a:blip r:embed="rId3">
            <a:extLst/>
          </a:blip>
          <a:stretch>
            <a:fillRect/>
          </a:stretch>
        </p:blipFill>
        <p:spPr>
          <a:xfrm>
            <a:off x="9601200" y="6477000"/>
            <a:ext cx="2034220" cy="31279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Content Placeholder 2"/>
          <p:cNvSpPr txBox="1"/>
          <p:nvPr>
            <p:ph type="body" idx="1"/>
          </p:nvPr>
        </p:nvSpPr>
        <p:spPr>
          <a:xfrm>
            <a:off x="838200" y="1825625"/>
            <a:ext cx="10515600" cy="4351338"/>
          </a:xfrm>
          <a:prstGeom prst="rect">
            <a:avLst/>
          </a:prstGeom>
        </p:spPr>
        <p:txBody>
          <a:bodyPr/>
          <a:lstStyle/>
          <a:p>
            <a:pPr>
              <a:defRPr b="1" sz="1600">
                <a:latin typeface="Arial"/>
                <a:ea typeface="Arial"/>
                <a:cs typeface="Arial"/>
                <a:sym typeface="Arial"/>
              </a:defRPr>
            </a:pPr>
            <a:r>
              <a:t>KIDNEYS/URETERS: </a:t>
            </a:r>
          </a:p>
          <a:p>
            <a:pPr lvl="1" marL="685800" indent="-228600">
              <a:spcBef>
                <a:spcPts val="500"/>
              </a:spcBef>
              <a:defRPr sz="1600">
                <a:latin typeface="Arial"/>
                <a:ea typeface="Arial"/>
                <a:cs typeface="Arial"/>
                <a:sym typeface="Arial"/>
              </a:defRPr>
            </a:pPr>
            <a:r>
              <a:t>Multiple bilateral renal lacerations measuring up to 1.5 cm in the left and 1.5 cm in the right</a:t>
            </a:r>
            <a:endParaRPr sz="2400"/>
          </a:p>
          <a:p>
            <a:pPr lvl="1" marL="685800" indent="-228600">
              <a:spcBef>
                <a:spcPts val="500"/>
              </a:spcBef>
              <a:defRPr sz="1600">
                <a:latin typeface="Arial"/>
                <a:ea typeface="Arial"/>
                <a:cs typeface="Arial"/>
                <a:sym typeface="Arial"/>
              </a:defRPr>
            </a:pPr>
            <a:r>
              <a:t>No surrounding hematoma</a:t>
            </a:r>
            <a:endParaRPr sz="2400"/>
          </a:p>
          <a:p>
            <a:pPr lvl="1" marL="685800" indent="-228600">
              <a:spcBef>
                <a:spcPts val="500"/>
              </a:spcBef>
              <a:defRPr sz="1600">
                <a:latin typeface="Arial"/>
                <a:ea typeface="Arial"/>
                <a:cs typeface="Arial"/>
                <a:sym typeface="Arial"/>
              </a:defRPr>
            </a:pPr>
            <a:r>
              <a:t>The renal artery and vein appear patent </a:t>
            </a:r>
            <a:endParaRPr sz="2400"/>
          </a:p>
          <a:p>
            <a:pPr lvl="1" marL="685800" indent="-228600">
              <a:spcBef>
                <a:spcPts val="500"/>
              </a:spcBef>
              <a:defRPr sz="1600">
                <a:latin typeface="Arial"/>
                <a:ea typeface="Arial"/>
                <a:cs typeface="Arial"/>
                <a:sym typeface="Arial"/>
              </a:defRPr>
            </a:pPr>
            <a:r>
              <a:t>No surrounding fluid collection suggesting collecting system involvement</a:t>
            </a:r>
            <a:endParaRPr sz="2400"/>
          </a:p>
          <a:p>
            <a:pPr lvl="1" marL="685800" indent="-228600">
              <a:spcBef>
                <a:spcPts val="500"/>
              </a:spcBef>
              <a:defRPr sz="1600">
                <a:latin typeface="Arial"/>
                <a:ea typeface="Arial"/>
                <a:cs typeface="Arial"/>
                <a:sym typeface="Arial"/>
              </a:defRPr>
            </a:pPr>
            <a:r>
              <a:t>Small volume of hemorrhage within the pelvis, but no foci of active extravasation are visualized</a:t>
            </a:r>
            <a:endParaRPr sz="2400"/>
          </a:p>
          <a:p>
            <a:pPr lvl="1" marL="685800" indent="-228600">
              <a:spcBef>
                <a:spcPts val="500"/>
              </a:spcBef>
              <a:defRPr sz="1600">
                <a:latin typeface="Arial"/>
                <a:ea typeface="Arial"/>
                <a:cs typeface="Arial"/>
                <a:sym typeface="Arial"/>
              </a:defRPr>
            </a:pPr>
            <a:r>
              <a:t>Recommended CT Urogram for further evaluation</a:t>
            </a:r>
            <a:endParaRPr sz="2400"/>
          </a:p>
          <a:p>
            <a:pPr lvl="1" marL="0" indent="457200">
              <a:spcBef>
                <a:spcPts val="500"/>
              </a:spcBef>
              <a:buSzTx/>
              <a:buNone/>
              <a:defRPr b="1" sz="1600">
                <a:latin typeface="Arial"/>
                <a:ea typeface="Arial"/>
                <a:cs typeface="Arial"/>
                <a:sym typeface="Arial"/>
              </a:defRPr>
            </a:pPr>
          </a:p>
          <a:p>
            <a:pPr>
              <a:defRPr sz="1600">
                <a:latin typeface="Arial"/>
                <a:ea typeface="Arial"/>
                <a:cs typeface="Arial"/>
                <a:sym typeface="Arial"/>
              </a:defRPr>
            </a:pPr>
            <a:r>
              <a:t>Patient also had</a:t>
            </a:r>
          </a:p>
          <a:p>
            <a:pPr lvl="1" marL="685800" indent="-228600">
              <a:spcBef>
                <a:spcPts val="500"/>
              </a:spcBef>
              <a:defRPr sz="1600">
                <a:latin typeface="Arial"/>
                <a:ea typeface="Arial"/>
                <a:cs typeface="Arial"/>
                <a:sym typeface="Arial"/>
              </a:defRPr>
            </a:pPr>
            <a:r>
              <a:t>Bilateral superior and inferior pubic rami fractures.</a:t>
            </a:r>
            <a:endParaRPr sz="2400"/>
          </a:p>
          <a:p>
            <a:pPr lvl="1" marL="685800" indent="-228600">
              <a:spcBef>
                <a:spcPts val="500"/>
              </a:spcBef>
              <a:defRPr sz="1600">
                <a:latin typeface="Arial"/>
                <a:ea typeface="Arial"/>
                <a:cs typeface="Arial"/>
                <a:sym typeface="Arial"/>
              </a:defRPr>
            </a:pPr>
            <a:r>
              <a:t>Multiple lumbar transverse process fractures and fracture of the sacrum</a:t>
            </a:r>
          </a:p>
        </p:txBody>
      </p:sp>
      <p:sp>
        <p:nvSpPr>
          <p:cNvPr id="124" name="Title 1"/>
          <p:cNvSpPr txBox="1"/>
          <p:nvPr>
            <p:ph type="title"/>
          </p:nvPr>
        </p:nvSpPr>
        <p:spPr>
          <a:xfrm>
            <a:off x="838200" y="365125"/>
            <a:ext cx="10515600" cy="1325563"/>
          </a:xfrm>
          <a:prstGeom prst="rect">
            <a:avLst/>
          </a:prstGeom>
        </p:spPr>
        <p:txBody>
          <a:bodyPr/>
          <a:lstStyle>
            <a:lvl1pPr>
              <a:defRPr sz="3600">
                <a:solidFill>
                  <a:srgbClr val="75B1E7"/>
                </a:solidFill>
              </a:defRPr>
            </a:lvl1pPr>
          </a:lstStyle>
          <a:p>
            <a:pPr/>
            <a:r>
              <a:t>Pertinent Findings</a:t>
            </a:r>
          </a:p>
        </p:txBody>
      </p:sp>
      <p:pic>
        <p:nvPicPr>
          <p:cNvPr id="125" name="Picture 4" descr="Picture 4"/>
          <p:cNvPicPr>
            <a:picLocks noChangeAspect="1"/>
          </p:cNvPicPr>
          <p:nvPr/>
        </p:nvPicPr>
        <p:blipFill>
          <a:blip r:embed="rId2">
            <a:extLst/>
          </a:blip>
          <a:stretch>
            <a:fillRect/>
          </a:stretch>
        </p:blipFill>
        <p:spPr>
          <a:xfrm>
            <a:off x="9601200" y="6477000"/>
            <a:ext cx="2034220" cy="31279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838200" y="365125"/>
            <a:ext cx="10515600" cy="1325563"/>
          </a:xfrm>
          <a:prstGeom prst="rect">
            <a:avLst/>
          </a:prstGeom>
        </p:spPr>
        <p:txBody>
          <a:bodyPr/>
          <a:lstStyle>
            <a:lvl1pPr>
              <a:defRPr sz="3600">
                <a:solidFill>
                  <a:srgbClr val="75B1E7"/>
                </a:solidFill>
              </a:defRPr>
            </a:lvl1pPr>
          </a:lstStyle>
          <a:p>
            <a:pPr/>
            <a:r>
              <a:t>CT Urogram</a:t>
            </a:r>
          </a:p>
        </p:txBody>
      </p:sp>
      <p:pic>
        <p:nvPicPr>
          <p:cNvPr id="128" name="Picture 3" descr="Picture 3"/>
          <p:cNvPicPr>
            <a:picLocks noChangeAspect="1"/>
          </p:cNvPicPr>
          <p:nvPr/>
        </p:nvPicPr>
        <p:blipFill>
          <a:blip r:embed="rId2">
            <a:extLst/>
          </a:blip>
          <a:stretch>
            <a:fillRect/>
          </a:stretch>
        </p:blipFill>
        <p:spPr>
          <a:xfrm>
            <a:off x="9601200" y="6477000"/>
            <a:ext cx="2034220" cy="312797"/>
          </a:xfrm>
          <a:prstGeom prst="rect">
            <a:avLst/>
          </a:prstGeom>
          <a:ln w="12700">
            <a:miter lim="400000"/>
          </a:ln>
        </p:spPr>
      </p:pic>
      <p:pic>
        <p:nvPicPr>
          <p:cNvPr id="129" name="Picture 8" descr="Picture 8"/>
          <p:cNvPicPr>
            <a:picLocks noChangeAspect="1"/>
          </p:cNvPicPr>
          <p:nvPr/>
        </p:nvPicPr>
        <p:blipFill>
          <a:blip r:embed="rId3">
            <a:extLst/>
          </a:blip>
          <a:stretch>
            <a:fillRect/>
          </a:stretch>
        </p:blipFill>
        <p:spPr>
          <a:xfrm>
            <a:off x="457200" y="1525587"/>
            <a:ext cx="4061186" cy="4037014"/>
          </a:xfrm>
          <a:prstGeom prst="rect">
            <a:avLst/>
          </a:prstGeom>
          <a:ln w="12700">
            <a:miter lim="400000"/>
          </a:ln>
        </p:spPr>
      </p:pic>
      <p:pic>
        <p:nvPicPr>
          <p:cNvPr id="130" name="Picture 11" descr="Picture 11"/>
          <p:cNvPicPr>
            <a:picLocks noChangeAspect="1"/>
          </p:cNvPicPr>
          <p:nvPr/>
        </p:nvPicPr>
        <p:blipFill>
          <a:blip r:embed="rId4">
            <a:extLst/>
          </a:blip>
          <a:stretch>
            <a:fillRect/>
          </a:stretch>
        </p:blipFill>
        <p:spPr>
          <a:xfrm>
            <a:off x="4924992" y="1525587"/>
            <a:ext cx="3062460" cy="4037014"/>
          </a:xfrm>
          <a:prstGeom prst="rect">
            <a:avLst/>
          </a:prstGeom>
          <a:ln w="12700">
            <a:miter lim="400000"/>
          </a:ln>
        </p:spPr>
      </p:pic>
      <p:pic>
        <p:nvPicPr>
          <p:cNvPr id="131" name="Picture 12" descr="Picture 12"/>
          <p:cNvPicPr>
            <a:picLocks noChangeAspect="1"/>
          </p:cNvPicPr>
          <p:nvPr/>
        </p:nvPicPr>
        <p:blipFill>
          <a:blip r:embed="rId5">
            <a:extLst/>
          </a:blip>
          <a:stretch>
            <a:fillRect/>
          </a:stretch>
        </p:blipFill>
        <p:spPr>
          <a:xfrm>
            <a:off x="8379883" y="1488373"/>
            <a:ext cx="3285547" cy="407422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838200" y="365125"/>
            <a:ext cx="10515600" cy="1325563"/>
          </a:xfrm>
          <a:prstGeom prst="rect">
            <a:avLst/>
          </a:prstGeom>
        </p:spPr>
        <p:txBody>
          <a:bodyPr/>
          <a:lstStyle>
            <a:lvl1pPr>
              <a:defRPr>
                <a:solidFill>
                  <a:srgbClr val="75B1E7"/>
                </a:solidFill>
              </a:defRPr>
            </a:lvl1pPr>
          </a:lstStyle>
          <a:p>
            <a:pPr/>
            <a:r>
              <a:t>Pertinent CT Urogram Findings</a:t>
            </a:r>
          </a:p>
        </p:txBody>
      </p:sp>
      <p:sp>
        <p:nvSpPr>
          <p:cNvPr id="134" name="Content Placeholder 2"/>
          <p:cNvSpPr txBox="1"/>
          <p:nvPr>
            <p:ph type="body" idx="1"/>
          </p:nvPr>
        </p:nvSpPr>
        <p:spPr>
          <a:xfrm>
            <a:off x="838200" y="1825625"/>
            <a:ext cx="10515600" cy="4351338"/>
          </a:xfrm>
          <a:prstGeom prst="rect">
            <a:avLst/>
          </a:prstGeom>
        </p:spPr>
        <p:txBody>
          <a:bodyPr/>
          <a:lstStyle/>
          <a:p>
            <a:pPr>
              <a:defRPr sz="1800">
                <a:latin typeface="Arial"/>
                <a:ea typeface="Arial"/>
                <a:cs typeface="Arial"/>
                <a:sym typeface="Arial"/>
              </a:defRPr>
            </a:pPr>
            <a:r>
              <a:t>Nephrographic phase was not performed – limited evaluation of renal parenchyma</a:t>
            </a:r>
          </a:p>
          <a:p>
            <a:pPr>
              <a:defRPr sz="1800">
                <a:latin typeface="Arial"/>
                <a:ea typeface="Arial"/>
                <a:cs typeface="Arial"/>
                <a:sym typeface="Arial"/>
              </a:defRPr>
            </a:pPr>
            <a:r>
              <a:t>Excretory phase performed, well opacified collecting systems and no evidence for collecting system injury </a:t>
            </a:r>
          </a:p>
          <a:p>
            <a:pPr>
              <a:defRPr sz="1800">
                <a:latin typeface="Arial"/>
                <a:ea typeface="Arial"/>
                <a:cs typeface="Arial"/>
                <a:sym typeface="Arial"/>
              </a:defRPr>
            </a:pPr>
            <a:r>
              <a:t>Similar to minimally increased volume of hemorrhage within the pelvis</a:t>
            </a:r>
          </a:p>
        </p:txBody>
      </p:sp>
      <p:pic>
        <p:nvPicPr>
          <p:cNvPr id="135" name="Picture 3" descr="Picture 3"/>
          <p:cNvPicPr>
            <a:picLocks noChangeAspect="1"/>
          </p:cNvPicPr>
          <p:nvPr/>
        </p:nvPicPr>
        <p:blipFill>
          <a:blip r:embed="rId2">
            <a:extLst/>
          </a:blip>
          <a:stretch>
            <a:fillRect/>
          </a:stretch>
        </p:blipFill>
        <p:spPr>
          <a:xfrm>
            <a:off x="9601200" y="6477000"/>
            <a:ext cx="2034220" cy="31279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xfrm>
            <a:off x="838200" y="365125"/>
            <a:ext cx="10515600" cy="1325563"/>
          </a:xfrm>
          <a:prstGeom prst="rect">
            <a:avLst/>
          </a:prstGeom>
        </p:spPr>
        <p:txBody>
          <a:bodyPr/>
          <a:lstStyle>
            <a:lvl1pPr>
              <a:defRPr sz="3600">
                <a:solidFill>
                  <a:srgbClr val="75B1E7"/>
                </a:solidFill>
              </a:defRPr>
            </a:lvl1pPr>
          </a:lstStyle>
          <a:p>
            <a:pPr/>
            <a:r>
              <a:t>Patient treatment &amp; outcome</a:t>
            </a:r>
          </a:p>
        </p:txBody>
      </p:sp>
      <p:sp>
        <p:nvSpPr>
          <p:cNvPr id="138" name="Content Placeholder 2"/>
          <p:cNvSpPr txBox="1"/>
          <p:nvPr>
            <p:ph type="body" idx="1"/>
          </p:nvPr>
        </p:nvSpPr>
        <p:spPr>
          <a:xfrm>
            <a:off x="838200" y="1825625"/>
            <a:ext cx="10515600" cy="4351338"/>
          </a:xfrm>
          <a:prstGeom prst="rect">
            <a:avLst/>
          </a:prstGeom>
        </p:spPr>
        <p:txBody>
          <a:bodyPr/>
          <a:lstStyle/>
          <a:p>
            <a:pPr>
              <a:defRPr sz="1600">
                <a:latin typeface="Arial"/>
                <a:ea typeface="Arial"/>
                <a:cs typeface="Arial"/>
                <a:sym typeface="Arial"/>
              </a:defRPr>
            </a:pPr>
            <a:r>
              <a:t>Hypotension resolved with blood and fluid</a:t>
            </a:r>
          </a:p>
          <a:p>
            <a:pPr>
              <a:defRPr b="1" sz="1600">
                <a:solidFill>
                  <a:srgbClr val="FF0000"/>
                </a:solidFill>
                <a:latin typeface="Arial"/>
                <a:ea typeface="Arial"/>
                <a:cs typeface="Arial"/>
                <a:sym typeface="Arial"/>
              </a:defRPr>
            </a:pPr>
            <a:r>
              <a:t>Kidney injury managed conservatively with appropriate urine output throughout patient stay</a:t>
            </a:r>
          </a:p>
          <a:p>
            <a:pPr>
              <a:defRPr sz="1600">
                <a:latin typeface="Arial"/>
                <a:ea typeface="Arial"/>
                <a:cs typeface="Arial"/>
                <a:sym typeface="Arial"/>
              </a:defRPr>
            </a:pPr>
            <a:r>
              <a:t>Left Closed Intrarticular Distal Humerus Fracture - Placed in long arm splint with side struts</a:t>
            </a:r>
          </a:p>
          <a:p>
            <a:pPr>
              <a:defRPr sz="1600">
                <a:latin typeface="Arial"/>
                <a:ea typeface="Arial"/>
                <a:cs typeface="Arial"/>
                <a:sym typeface="Arial"/>
              </a:defRPr>
            </a:pPr>
            <a:r>
              <a:t>Pelvic fractures (Bilateral Superior &amp; Inferior Pubic Rami Fractures, Right SI widening, Left Sacral Ala fracture) - Stable type injury, no operation needed</a:t>
            </a:r>
          </a:p>
          <a:p>
            <a:pPr>
              <a:defRPr sz="1600">
                <a:latin typeface="Arial"/>
                <a:ea typeface="Arial"/>
                <a:cs typeface="Arial"/>
                <a:sym typeface="Arial"/>
              </a:defRPr>
            </a:pPr>
            <a:r>
              <a:t>Left clavicle fracture – Recommended Sling</a:t>
            </a:r>
          </a:p>
          <a:p>
            <a:pPr>
              <a:defRPr sz="1600">
                <a:latin typeface="Arial"/>
                <a:ea typeface="Arial"/>
                <a:cs typeface="Arial"/>
                <a:sym typeface="Arial"/>
              </a:defRPr>
            </a:pPr>
            <a:r>
              <a:t>Left third, fourth, and fifth metatarsal head fractures; Left fourth metatarsal base fracture: - Possible occult calcaneus fracture - Short leg splint </a:t>
            </a:r>
          </a:p>
          <a:p>
            <a:pPr>
              <a:defRPr sz="1600">
                <a:latin typeface="Arial"/>
                <a:ea typeface="Arial"/>
                <a:cs typeface="Arial"/>
                <a:sym typeface="Arial"/>
              </a:defRPr>
            </a:pPr>
            <a:r>
              <a:t>Left – Open treatment of humeral supracondylar or transcondylar fracture, includes internal fixation, w/intercondylar extension</a:t>
            </a:r>
          </a:p>
          <a:p>
            <a:pPr>
              <a:defRPr sz="1600">
                <a:latin typeface="Arial"/>
                <a:ea typeface="Arial"/>
                <a:cs typeface="Arial"/>
                <a:sym typeface="Arial"/>
              </a:defRPr>
            </a:pPr>
            <a:r>
              <a:t>Discharged on day 12, ambulatory, tolerating pain with PO pain medication, and following with Ortho, physical therapy and occupational therapy</a:t>
            </a:r>
          </a:p>
        </p:txBody>
      </p:sp>
      <p:pic>
        <p:nvPicPr>
          <p:cNvPr id="139" name="Picture 3" descr="Picture 3"/>
          <p:cNvPicPr>
            <a:picLocks noChangeAspect="1"/>
          </p:cNvPicPr>
          <p:nvPr/>
        </p:nvPicPr>
        <p:blipFill>
          <a:blip r:embed="rId2">
            <a:extLst/>
          </a:blip>
          <a:stretch>
            <a:fillRect/>
          </a:stretch>
        </p:blipFill>
        <p:spPr>
          <a:xfrm>
            <a:off x="9601200" y="6477000"/>
            <a:ext cx="2034220" cy="312797"/>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