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.jpeg" ContentType="image/jpeg"/>
  <Override PartName="/ppt/notesSlides/notesSlide7.xml" ContentType="application/vnd.openxmlformats-officedocument.presentationml.notesSlide+xml"/>
  <Override PartName="/ppt/media/image3.jpeg" ContentType="image/jpeg"/>
  <Override PartName="/ppt/notesSlides/notesSlide8.xml" ContentType="application/vnd.openxmlformats-officedocument.presentationml.notesSlide+xml"/>
  <Override PartName="/ppt/media/image4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radiologyassistant.nl/pediatrics/hip/Hip%20sonography.%20Diagnosis%20and%20management%20of%20infant%20hip%20dysplasia." TargetMode="Externa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https://www.hipclothingau.com/collections/harness-covers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3" name="Shape 2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https://acsearch.acr.org/docs/69437/Narrative/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9" name="Shape 28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 can be used to confirm concentric hip reduction [74,75], assess treatment response [73,76-79], and identify signs of therapy failure [80]. Predictors of failure include low postreduction alpha angle and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DDH is the cause of up to a third of all total hip arthroplasties performed in patients &lt;60 years of age,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7" name="Shape 2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u="sng"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Image Sources:</a:t>
            </a:r>
          </a:p>
          <a:p>
            <a:pPr>
              <a:defRPr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u="sng"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Hip sonography. Diagnosis and management of infant hip </a:t>
            </a:r>
            <a:r>
              <a:rPr u="sng"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dysplasia.</a:t>
            </a:r>
            <a:r>
              <a:rPr>
                <a:solidFill>
                  <a:srgbClr val="000000"/>
                </a:solidFill>
              </a:rPr>
              <a:t>by Graf R. Berlin: Springer; 2006.</a:t>
            </a:r>
            <a:endParaRPr>
              <a:latin typeface="inherit"/>
              <a:ea typeface="inherit"/>
              <a:cs typeface="inherit"/>
              <a:sym typeface="inherit"/>
            </a:endParaRPr>
          </a:p>
          <a:p>
            <a:pPr>
              <a:defRPr>
                <a:latin typeface="inherit"/>
                <a:ea typeface="inherit"/>
                <a:cs typeface="inherit"/>
                <a:sym typeface="inherit"/>
              </a:defRPr>
            </a:pPr>
            <a:r>
              <a:t>Muthukumarasamy S, Sinha C K, Hedayati B. Coronal ultrasound anatomy of a normal hip in a newborn baby </a:t>
            </a:r>
            <a:r>
              <a:rPr i="1"/>
              <a:t>BMJ </a:t>
            </a:r>
            <a:r>
              <a:t>2012; 345 :e5261 doi:10.1136/bmj.e5261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, Helvetica, sans-serif"/>
                <a:ea typeface="Arial, Helvetica, sans-serif"/>
                <a:cs typeface="Arial, Helvetica, sans-serif"/>
                <a:sym typeface="Arial, Helvetica, sans-serif"/>
              </a:defRPr>
            </a:lvl1pPr>
          </a:lstStyle>
          <a:p>
            <a:pPr/>
            <a:r>
              <a:t>Image source: https://introductiontoradiology.net/courses/rad/peds/ms_webpages/ms3bddh.html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</a:t>
            </a:r>
            <a:r>
              <a:rPr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rPr>
              <a:t>Harcke, H. T., &amp; Pruszczynski, B. (2017). Hip ultrasound for developmental dysplasia: the 50% rule. </a:t>
            </a:r>
            <a:r>
              <a:rPr i="1"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rPr>
              <a:t>Pediatric radiology</a:t>
            </a:r>
            <a:r>
              <a:rPr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rPr>
              <a:t>, </a:t>
            </a:r>
            <a:r>
              <a:rPr i="1"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rPr>
              <a:t>47</a:t>
            </a:r>
            <a:r>
              <a:rPr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rPr>
              <a:t>, 817-821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http://www.learningradiology.com/notes/bonenotes/conghipdysplasiapage.htm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1" name="Shape 2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https://www.orthobullets.com/pediatrics/4118/developmental-dysplasia-of-the-hip-ddh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Shape 2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https://www.researchgate.net/figure/Acetabular-index-on-radiography-Anteroposterior-radiography-in-an-8-month-old-girl-with_fig9_337009090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7" name="Shape 2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Image source: https://acsearch.acr.org/docs/69437/Narrative/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4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5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200" y="6492344"/>
            <a:ext cx="1995427" cy="30480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Relationship Id="rId4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1"/>
          <p:cNvSpPr txBox="1"/>
          <p:nvPr>
            <p:ph type="ctrTitle"/>
          </p:nvPr>
        </p:nvSpPr>
        <p:spPr>
          <a:xfrm>
            <a:off x="1524000" y="2073824"/>
            <a:ext cx="9144000" cy="2387601"/>
          </a:xfrm>
          <a:prstGeom prst="rect">
            <a:avLst/>
          </a:prstGeom>
        </p:spPr>
        <p:txBody>
          <a:bodyPr/>
          <a:lstStyle/>
          <a:p>
            <a:pPr>
              <a:defRPr sz="3200">
                <a:solidFill>
                  <a:srgbClr val="75B1E7"/>
                </a:solidFill>
              </a:defRPr>
            </a:pPr>
            <a:r>
              <a:t>Sapna Patel</a:t>
            </a:r>
            <a:br/>
            <a:r>
              <a:t>April 2023</a:t>
            </a:r>
          </a:p>
        </p:txBody>
      </p:sp>
      <p:sp>
        <p:nvSpPr>
          <p:cNvPr id="96" name="Subtitle 9"/>
          <p:cNvSpPr txBox="1"/>
          <p:nvPr>
            <p:ph type="subTitle" sz="quarter" idx="1"/>
          </p:nvPr>
        </p:nvSpPr>
        <p:spPr>
          <a:xfrm>
            <a:off x="2431513" y="1674673"/>
            <a:ext cx="7207251" cy="1754327"/>
          </a:xfrm>
          <a:prstGeom prst="rect">
            <a:avLst/>
          </a:prstGeom>
          <a:ln w="9525">
            <a:solidFill>
              <a:srgbClr val="75B1E7"/>
            </a:solidFill>
            <a:round/>
          </a:ln>
        </p:spPr>
        <p:txBody>
          <a:bodyPr/>
          <a:lstStyle>
            <a:lvl1pPr defTabSz="896111">
              <a:spcBef>
                <a:spcPts val="900"/>
              </a:spcBef>
              <a:defRPr sz="3920">
                <a:solidFill>
                  <a:srgbClr val="75B1E7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RADY 403 Teaching File: Developmental Dysplasia of the Hip</a:t>
            </a:r>
          </a:p>
        </p:txBody>
      </p:sp>
      <p:pic>
        <p:nvPicPr>
          <p:cNvPr id="9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xfrm>
            <a:off x="228600" y="445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XR Pelvis: 12 months</a:t>
            </a:r>
          </a:p>
        </p:txBody>
      </p:sp>
      <p:sp>
        <p:nvSpPr>
          <p:cNvPr id="18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</a:p>
        </p:txBody>
      </p:sp>
      <p:pic>
        <p:nvPicPr>
          <p:cNvPr id="18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4915" t="0" r="17647" b="0"/>
          <a:stretch>
            <a:fillRect/>
          </a:stretch>
        </p:blipFill>
        <p:spPr>
          <a:xfrm>
            <a:off x="-1" y="1000068"/>
            <a:ext cx="5772810" cy="5479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16965" t="0" r="20167" b="0"/>
          <a:stretch>
            <a:fillRect/>
          </a:stretch>
        </p:blipFill>
        <p:spPr>
          <a:xfrm>
            <a:off x="5867399" y="992184"/>
            <a:ext cx="6324602" cy="548481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6"/>
          <p:cNvSpPr txBox="1"/>
          <p:nvPr/>
        </p:nvSpPr>
        <p:spPr>
          <a:xfrm>
            <a:off x="5524501" y="3734591"/>
            <a:ext cx="2355854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Similar asymmetric R&lt;L femoral head ossification</a:t>
            </a:r>
          </a:p>
        </p:txBody>
      </p:sp>
      <p:sp>
        <p:nvSpPr>
          <p:cNvPr id="187" name="TextBox 7"/>
          <p:cNvSpPr txBox="1"/>
          <p:nvPr/>
        </p:nvSpPr>
        <p:spPr>
          <a:xfrm>
            <a:off x="7880353" y="5849296"/>
            <a:ext cx="2528466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Shenton’s arc intact bilaterally</a:t>
            </a:r>
          </a:p>
        </p:txBody>
      </p:sp>
      <p:sp>
        <p:nvSpPr>
          <p:cNvPr id="188" name="Straight Arrow Connector 9"/>
          <p:cNvSpPr/>
          <p:nvPr/>
        </p:nvSpPr>
        <p:spPr>
          <a:xfrm flipH="1" flipV="1">
            <a:off x="8381999" y="5181599"/>
            <a:ext cx="152401" cy="667698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89" name="Straight Arrow Connector 10"/>
          <p:cNvSpPr/>
          <p:nvPr/>
        </p:nvSpPr>
        <p:spPr>
          <a:xfrm flipV="1">
            <a:off x="10058400" y="5181600"/>
            <a:ext cx="152401" cy="667697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0" name="Straight Arrow Connector 12"/>
          <p:cNvSpPr/>
          <p:nvPr/>
        </p:nvSpPr>
        <p:spPr>
          <a:xfrm>
            <a:off x="7010400" y="4252538"/>
            <a:ext cx="533401" cy="243263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91" name="TextBox 16"/>
          <p:cNvSpPr txBox="1"/>
          <p:nvPr/>
        </p:nvSpPr>
        <p:spPr>
          <a:xfrm>
            <a:off x="9829800" y="1277042"/>
            <a:ext cx="2355853" cy="9793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/>
            </a:pPr>
            <a:r>
              <a:t>R acetabular angle = 30 degrees, unchanged</a:t>
            </a:r>
          </a:p>
          <a:p>
            <a:pPr>
              <a:defRPr sz="1400"/>
            </a:pPr>
            <a:r>
              <a:t>L acetabular angle = 28 degrees, previously 29 degrees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Patient treatment or outcome</a:t>
            </a:r>
          </a:p>
        </p:txBody>
      </p:sp>
      <p:sp>
        <p:nvSpPr>
          <p:cNvPr id="19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Continued bracing at night and during naps after second ultrasound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12 mo imaging in March 2023 with acetabular indices deemed within normal limits and bracing was discontinued per Orthopedics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Will be followed radiographically </a:t>
            </a:r>
          </a:p>
        </p:txBody>
      </p:sp>
      <p:pic>
        <p:nvPicPr>
          <p:cNvPr id="19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Developmental dysplasia of the hip (DDH)</a:t>
            </a:r>
          </a:p>
        </p:txBody>
      </p:sp>
      <p:sp>
        <p:nvSpPr>
          <p:cNvPr id="19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Refers to abnormal development and configuration of the acetabulum and increased ligamentous activity around the hip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Recurrent subluxation or dislocation of the hip secondary to the above</a:t>
            </a:r>
          </a:p>
          <a:p>
            <a:pPr>
              <a:lnSpc>
                <a:spcPct val="81000"/>
              </a:lnSpc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Risk factors: Females&gt;Males (9:1), breech delivery, positive family history of DDH</a:t>
            </a:r>
          </a:p>
          <a:p>
            <a:pPr>
              <a:lnSpc>
                <a:spcPct val="81000"/>
              </a:lnSpc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Development of the femoral head and acetabulum are interconnected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At birth – femoral head and acetabulum are primarily cartilaginous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Postnatally – acetabulum continues to develop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Growth of labrum which surrounds the bony acetabulum deepens the socket</a:t>
            </a:r>
          </a:p>
          <a:p>
            <a:pPr lvl="1" marL="685800" indent="-228600">
              <a:lnSpc>
                <a:spcPct val="81000"/>
              </a:lnSpc>
              <a:spcBef>
                <a:spcPts val="500"/>
              </a:spcBef>
              <a:defRPr sz="22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Femoral head not in the acetabulum can delay ossification of femoral head</a:t>
            </a:r>
          </a:p>
          <a:p>
            <a:pPr>
              <a:lnSpc>
                <a:spcPct val="81000"/>
              </a:lnSpc>
              <a:defRPr sz="25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L&gt;R hip affected, minority of patients affected bilaterally</a:t>
            </a:r>
          </a:p>
        </p:txBody>
      </p:sp>
      <p:pic>
        <p:nvPicPr>
          <p:cNvPr id="1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</a:t>
            </a:r>
          </a:p>
        </p:txBody>
      </p:sp>
      <p:sp>
        <p:nvSpPr>
          <p:cNvPr id="20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47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Exam findings: asymmetric gluteal folds, limited abduction when flexed, positive ”clunk” felt on Barlow (dislocation)/Ortolani (relocation), leg length discrepancy</a:t>
            </a:r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78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After 3 mo of age – limitation in abduction is the most reliable sign, decreasing sensitivity of the Barlow and Ortolani signs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47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Early detection important, late presentation is a negative prognostic factor</a:t>
            </a:r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78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Early detection allows time to utilize nonsurgical brace/harness prior to ambulation</a:t>
            </a:r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78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Late presentation likely to require complex treatment, surgical intervention, and long-term complications (e.g., early degenerative joint disease)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47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Part of routine neonatal screening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47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Many borderline “abnormal” hips spontaneously normalize after neonatal period on monitoring</a:t>
            </a:r>
          </a:p>
        </p:txBody>
      </p:sp>
      <p:pic>
        <p:nvPicPr>
          <p:cNvPr id="20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US coronal view</a:t>
            </a:r>
          </a:p>
        </p:txBody>
      </p:sp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6668" y="1524000"/>
            <a:ext cx="4088191" cy="495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67097" y="1546280"/>
            <a:ext cx="5727701" cy="463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extBox 6"/>
          <p:cNvSpPr txBox="1"/>
          <p:nvPr/>
        </p:nvSpPr>
        <p:spPr>
          <a:xfrm>
            <a:off x="5381297" y="2576963"/>
            <a:ext cx="1371601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Gluteal muscles</a:t>
            </a:r>
          </a:p>
        </p:txBody>
      </p:sp>
      <p:sp>
        <p:nvSpPr>
          <p:cNvPr id="212" name="TextBox 7"/>
          <p:cNvSpPr txBox="1"/>
          <p:nvPr/>
        </p:nvSpPr>
        <p:spPr>
          <a:xfrm>
            <a:off x="5627956" y="2895600"/>
            <a:ext cx="1839644" cy="2934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Labrum of acetabulum</a:t>
            </a:r>
          </a:p>
        </p:txBody>
      </p:sp>
      <p:sp>
        <p:nvSpPr>
          <p:cNvPr id="213" name="TextBox 8"/>
          <p:cNvSpPr txBox="1"/>
          <p:nvPr/>
        </p:nvSpPr>
        <p:spPr>
          <a:xfrm>
            <a:off x="6248400" y="3929955"/>
            <a:ext cx="1066800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Acetabulum</a:t>
            </a:r>
          </a:p>
        </p:txBody>
      </p:sp>
      <p:sp>
        <p:nvSpPr>
          <p:cNvPr id="214" name="TextBox 9"/>
          <p:cNvSpPr txBox="1"/>
          <p:nvPr/>
        </p:nvSpPr>
        <p:spPr>
          <a:xfrm>
            <a:off x="10318529" y="3578423"/>
            <a:ext cx="1187672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Femoral head</a:t>
            </a:r>
          </a:p>
        </p:txBody>
      </p:sp>
      <p:sp>
        <p:nvSpPr>
          <p:cNvPr id="215" name="TextBox 10"/>
          <p:cNvSpPr txBox="1"/>
          <p:nvPr/>
        </p:nvSpPr>
        <p:spPr>
          <a:xfrm>
            <a:off x="5943598" y="4343400"/>
            <a:ext cx="1586896" cy="2934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Triradiate cartilage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US Findings</a:t>
            </a:r>
          </a:p>
        </p:txBody>
      </p:sp>
      <p:pic>
        <p:nvPicPr>
          <p:cNvPr id="22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52500" y="1523999"/>
            <a:ext cx="4838699" cy="4838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94079" y="1500250"/>
            <a:ext cx="4838700" cy="485456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extBox 6"/>
          <p:cNvSpPr txBox="1"/>
          <p:nvPr/>
        </p:nvSpPr>
        <p:spPr>
          <a:xfrm>
            <a:off x="6494079" y="349296"/>
            <a:ext cx="5012121" cy="9792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On coronal views: The </a:t>
            </a:r>
            <a:r>
              <a:rPr i="1"/>
              <a:t>alpha angle</a:t>
            </a:r>
            <a:r>
              <a:t> is formed by lines drawn through the roof of the acetabulum and the the straight portion of the iliac bone. A normal alpha angle measures &gt; 60 degrees (55 degrees in newborns).</a:t>
            </a:r>
          </a:p>
        </p:txBody>
      </p:sp>
      <p:sp>
        <p:nvSpPr>
          <p:cNvPr id="224" name="TextBox 7"/>
          <p:cNvSpPr txBox="1"/>
          <p:nvPr/>
        </p:nvSpPr>
        <p:spPr>
          <a:xfrm>
            <a:off x="8342914" y="1733647"/>
            <a:ext cx="1314450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Hip dysplasia</a:t>
            </a:r>
          </a:p>
        </p:txBody>
      </p:sp>
      <p:sp>
        <p:nvSpPr>
          <p:cNvPr id="225" name="TextBox 8"/>
          <p:cNvSpPr txBox="1"/>
          <p:nvPr/>
        </p:nvSpPr>
        <p:spPr>
          <a:xfrm>
            <a:off x="2590800" y="1847488"/>
            <a:ext cx="1371600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Normal 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US Findings</a:t>
            </a:r>
          </a:p>
        </p:txBody>
      </p:sp>
      <p:pic>
        <p:nvPicPr>
          <p:cNvPr id="23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Box 6"/>
          <p:cNvSpPr txBox="1"/>
          <p:nvPr/>
        </p:nvSpPr>
        <p:spPr>
          <a:xfrm>
            <a:off x="8762999" y="2362200"/>
            <a:ext cx="2726122" cy="18936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On coronal views: comparing femoral head coverage to produce a fraction</a:t>
            </a:r>
          </a:p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d) Bony acetabular depth</a:t>
            </a:r>
          </a:p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 sz="1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D) cartilaginous femoral head produces a fraction</a:t>
            </a:r>
          </a:p>
        </p:txBody>
      </p:sp>
      <p:sp>
        <p:nvSpPr>
          <p:cNvPr id="232" name="TextBox 7"/>
          <p:cNvSpPr txBox="1"/>
          <p:nvPr/>
        </p:nvSpPr>
        <p:spPr>
          <a:xfrm>
            <a:off x="5638799" y="1429710"/>
            <a:ext cx="1314451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L hip dysplasia</a:t>
            </a:r>
          </a:p>
        </p:txBody>
      </p:sp>
      <p:sp>
        <p:nvSpPr>
          <p:cNvPr id="233" name="TextBox 8"/>
          <p:cNvSpPr txBox="1"/>
          <p:nvPr/>
        </p:nvSpPr>
        <p:spPr>
          <a:xfrm>
            <a:off x="1524000" y="1419761"/>
            <a:ext cx="1371600" cy="2934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Normal R hip</a:t>
            </a:r>
          </a:p>
        </p:txBody>
      </p:sp>
      <p:pic>
        <p:nvPicPr>
          <p:cNvPr id="234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800" y="1884816"/>
            <a:ext cx="7734300" cy="383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5490" y="1278156"/>
            <a:ext cx="5839542" cy="5167314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itle 1"/>
          <p:cNvSpPr txBox="1"/>
          <p:nvPr>
            <p:ph type="title"/>
          </p:nvPr>
        </p:nvSpPr>
        <p:spPr>
          <a:xfrm>
            <a:off x="266969" y="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Radiograph Findings</a:t>
            </a:r>
          </a:p>
        </p:txBody>
      </p:sp>
      <p:sp>
        <p:nvSpPr>
          <p:cNvPr id="240" name="Content Placeholder 2"/>
          <p:cNvSpPr txBox="1"/>
          <p:nvPr>
            <p:ph type="body" sz="half" idx="1"/>
          </p:nvPr>
        </p:nvSpPr>
        <p:spPr>
          <a:xfrm>
            <a:off x="266968" y="1143000"/>
            <a:ext cx="5829033" cy="5410200"/>
          </a:xfrm>
          <a:prstGeom prst="rect">
            <a:avLst/>
          </a:prstGeom>
        </p:spPr>
        <p:txBody>
          <a:bodyPr/>
          <a:lstStyle/>
          <a:p>
            <a:pPr marL="212597" indent="-212597" defTabSz="850391">
              <a:spcBef>
                <a:spcPts val="9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Hilgenreiner line</a:t>
            </a:r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Horizontal through bilateral triradiate cartilages, touching inferior medial aspect of each acetabulum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marL="212597" indent="-212597" defTabSz="850391">
              <a:spcBef>
                <a:spcPts val="9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Perkin line</a:t>
            </a:r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Perpendicular to Hilgenreiner</a:t>
            </a:r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Through superolateral corner of acetabulum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Femoral head should lie medial to Perkin line in lower inner quadrant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Dislocated femoral head may be lateral and even in upper quadrant of this cross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marL="212597" indent="-212597" defTabSz="850391">
              <a:spcBef>
                <a:spcPts val="9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Acetabular index</a:t>
            </a:r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 second line is then drawn connecting the inferior medial and superolateral aspects of the acetabulum, outlining the acetabular roof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The angle made between these two lines is the acetabular angle. 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~30 degrees in newborns, decreases with age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Acetabular angles abnormally increased in DDH</a:t>
            </a:r>
            <a:endParaRPr sz="2232"/>
          </a:p>
          <a:p>
            <a:pPr marL="0" indent="0" defTabSz="850391">
              <a:spcBef>
                <a:spcPts val="900"/>
              </a:spcBef>
              <a:buSzTx/>
              <a:buNone/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 marL="212597" indent="-212597" defTabSz="850391">
              <a:spcBef>
                <a:spcPts val="9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Shenton arc</a:t>
            </a:r>
          </a:p>
          <a:p>
            <a:pPr lvl="1" marL="637794" indent="-212597" defTabSz="850391">
              <a:spcBef>
                <a:spcPts val="400"/>
              </a:spcBef>
              <a:defRPr sz="1302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Arc connecting medial metaphysis of femur and inferior portion of superior pubic ramus</a:t>
            </a:r>
            <a:endParaRPr sz="2232"/>
          </a:p>
          <a:p>
            <a:pPr lvl="1" marL="637794" indent="-212597" defTabSz="850391">
              <a:spcBef>
                <a:spcPts val="400"/>
              </a:spcBef>
              <a:defRPr sz="1395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Discontinuous arc in DDH</a:t>
            </a:r>
          </a:p>
        </p:txBody>
      </p:sp>
      <p:pic>
        <p:nvPicPr>
          <p:cNvPr id="241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AP Radiograph Findings</a:t>
            </a:r>
          </a:p>
        </p:txBody>
      </p:sp>
      <p:pic>
        <p:nvPicPr>
          <p:cNvPr id="2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5000" y="1334813"/>
            <a:ext cx="7920850" cy="542290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TextBox 2"/>
          <p:cNvSpPr txBox="1"/>
          <p:nvPr/>
        </p:nvSpPr>
        <p:spPr>
          <a:xfrm>
            <a:off x="3200399" y="5943600"/>
            <a:ext cx="2528467" cy="2934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Shenton’s arc intact interrupted</a:t>
            </a:r>
          </a:p>
        </p:txBody>
      </p:sp>
      <p:sp>
        <p:nvSpPr>
          <p:cNvPr id="249" name="Straight Arrow Connector 4"/>
          <p:cNvSpPr/>
          <p:nvPr/>
        </p:nvSpPr>
        <p:spPr>
          <a:xfrm flipH="1" flipV="1">
            <a:off x="4648200" y="5207794"/>
            <a:ext cx="125891" cy="735807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AP Radiograph Findings</a:t>
            </a:r>
          </a:p>
        </p:txBody>
      </p:sp>
      <p:pic>
        <p:nvPicPr>
          <p:cNvPr id="25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TextBox 2"/>
          <p:cNvSpPr txBox="1"/>
          <p:nvPr/>
        </p:nvSpPr>
        <p:spPr>
          <a:xfrm>
            <a:off x="3200399" y="5943600"/>
            <a:ext cx="2528467" cy="2934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Shenton’s arc intact interrupted</a:t>
            </a:r>
          </a:p>
        </p:txBody>
      </p:sp>
      <p:sp>
        <p:nvSpPr>
          <p:cNvPr id="256" name="Straight Arrow Connector 4"/>
          <p:cNvSpPr/>
          <p:nvPr/>
        </p:nvSpPr>
        <p:spPr>
          <a:xfrm flipH="1" flipV="1">
            <a:off x="4648200" y="5207794"/>
            <a:ext cx="125891" cy="735807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pic>
        <p:nvPicPr>
          <p:cNvPr id="257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8296" y="1440916"/>
            <a:ext cx="6351588" cy="5163505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TextBox 5"/>
          <p:cNvSpPr txBox="1"/>
          <p:nvPr/>
        </p:nvSpPr>
        <p:spPr>
          <a:xfrm>
            <a:off x="8018133" y="3680895"/>
            <a:ext cx="2120957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Abnormal acetabular angle &gt; 30 degrees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Patient history</a:t>
            </a:r>
          </a:p>
        </p:txBody>
      </p:sp>
      <p:sp>
        <p:nvSpPr>
          <p:cNvPr id="10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2 day F presents to PCP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Reported to have “hip clunking” on Newborn Nursery exam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Ex-full term infant, delivered via Cesarean for breech presentation, and otherwise healthy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Physical exam: Right hip clunk noted. Left hip is normal.</a:t>
            </a:r>
          </a:p>
        </p:txBody>
      </p:sp>
      <p:pic>
        <p:nvPicPr>
          <p:cNvPr id="10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ACR Appropriateness Criteria</a:t>
            </a:r>
          </a:p>
        </p:txBody>
      </p:sp>
      <p:pic>
        <p:nvPicPr>
          <p:cNvPr id="26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TextBox 9"/>
          <p:cNvSpPr txBox="1"/>
          <p:nvPr/>
        </p:nvSpPr>
        <p:spPr>
          <a:xfrm>
            <a:off x="2057400" y="1690688"/>
            <a:ext cx="7772400" cy="352882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/>
            </a:lvl1pPr>
          </a:lstStyle>
          <a:p>
            <a:pPr/>
            <a:r>
              <a:t>Last revised in 2018, updated guidelines to be released soon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itle 1"/>
          <p:cNvSpPr txBox="1"/>
          <p:nvPr>
            <p:ph type="title"/>
          </p:nvPr>
        </p:nvSpPr>
        <p:spPr>
          <a:xfrm>
            <a:off x="65922" y="-16773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ACR Appropriateness Criteria</a:t>
            </a:r>
          </a:p>
        </p:txBody>
      </p:sp>
      <p:pic>
        <p:nvPicPr>
          <p:cNvPr id="267" name="Content Placeholder 4" descr="Content Placeholder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600" y="871578"/>
            <a:ext cx="6589674" cy="1325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TextBox 5"/>
          <p:cNvSpPr txBox="1"/>
          <p:nvPr/>
        </p:nvSpPr>
        <p:spPr>
          <a:xfrm>
            <a:off x="6993539" y="1306879"/>
            <a:ext cx="4512661" cy="642005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Majority spontaneously normalize and short delay in intervention has no negative impact on outcome AAP recommends screening at 4-6 weeks. </a:t>
            </a:r>
          </a:p>
        </p:txBody>
      </p:sp>
      <p:pic>
        <p:nvPicPr>
          <p:cNvPr id="270" name="Picture 6" descr="Picture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6917" y="2191542"/>
            <a:ext cx="6407891" cy="1219201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TextBox 7"/>
          <p:cNvSpPr txBox="1"/>
          <p:nvPr/>
        </p:nvSpPr>
        <p:spPr>
          <a:xfrm>
            <a:off x="6993539" y="2385642"/>
            <a:ext cx="4512661" cy="832506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Waiting until 4-6 weeks, allows time for neonatal physiologic immaturity and laxity to normalize. Still a high rate of false positives. AAP recommends selective US in high-risk group (breech F, positive fam hx F, breech M, inconclusive PE)</a:t>
            </a:r>
          </a:p>
        </p:txBody>
      </p:sp>
      <p:pic>
        <p:nvPicPr>
          <p:cNvPr id="272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65386" y="3508231"/>
            <a:ext cx="6443393" cy="220676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ontent Placeholder 2"/>
          <p:cNvSpPr txBox="1"/>
          <p:nvPr/>
        </p:nvSpPr>
        <p:spPr>
          <a:xfrm>
            <a:off x="629131" y="5829530"/>
            <a:ext cx="9764550" cy="78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Equivocal exam: soft click, mild asymmetry, no Barlow/Ortolani sign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Positive exam: positive Barlow/Ortolani sign</a:t>
            </a:r>
          </a:p>
        </p:txBody>
      </p:sp>
      <p:sp>
        <p:nvSpPr>
          <p:cNvPr id="274" name="TextBox 11"/>
          <p:cNvSpPr txBox="1"/>
          <p:nvPr/>
        </p:nvSpPr>
        <p:spPr>
          <a:xfrm>
            <a:off x="6993539" y="3843377"/>
            <a:ext cx="2092654" cy="261006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Positive physical exam findings. </a:t>
            </a:r>
          </a:p>
        </p:txBody>
      </p:sp>
      <p:sp>
        <p:nvSpPr>
          <p:cNvPr id="275" name="TextBox 12"/>
          <p:cNvSpPr txBox="1"/>
          <p:nvPr/>
        </p:nvSpPr>
        <p:spPr>
          <a:xfrm>
            <a:off x="6993539" y="4750575"/>
            <a:ext cx="4512661" cy="832505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Late presentation is uncommon. Physical exam findings unreliable and imaging often required to confirm diagnosis. After appearance of ossific nucleus of femoral head, pelvic radiography becomes preferred imaging modality.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Discussion: DDH ACR Appropriateness Criteria</a:t>
            </a:r>
          </a:p>
        </p:txBody>
      </p:sp>
      <p:pic>
        <p:nvPicPr>
          <p:cNvPr id="280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1826" y="1721811"/>
            <a:ext cx="10828347" cy="4041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Top Three Takeaways</a:t>
            </a:r>
          </a:p>
        </p:txBody>
      </p:sp>
      <p:pic>
        <p:nvPicPr>
          <p:cNvPr id="28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Imaging modality of hip US vs. XR decision can be made by assessing patient’s age in conjunction with physical exam findings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Early imaging findings can be false-positives and lead to overtreatment of patients that may otherwise normalize without intervention</a:t>
            </a:r>
          </a:p>
          <a:p>
            <a:pPr marL="0" indent="0">
              <a:buSzTx/>
              <a:buNone/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Tracking specific measurements over time (e.g., alpha angle, acetabular index, femoral head coverage) can help assess severity and progression of DDH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References</a:t>
            </a:r>
          </a:p>
        </p:txBody>
      </p:sp>
      <p:sp>
        <p:nvSpPr>
          <p:cNvPr id="292" name="Content Placeholder 2"/>
          <p:cNvSpPr txBox="1"/>
          <p:nvPr>
            <p:ph type="body" idx="1"/>
          </p:nvPr>
        </p:nvSpPr>
        <p:spPr>
          <a:xfrm>
            <a:off x="838200" y="1825625"/>
            <a:ext cx="9144000" cy="4351338"/>
          </a:xfrm>
          <a:prstGeom prst="rect">
            <a:avLst/>
          </a:prstGeom>
        </p:spPr>
        <p:txBody>
          <a:bodyPr/>
          <a:lstStyle/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1584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Committee on Quality Improvement, Subcommittee on Developmental Dysplasia of the Hip. (2000). Clinical practice guideline: early detection of developmental dysplasia of the hip. </a:t>
            </a:r>
            <a:r>
              <a:rPr i="1"/>
              <a:t>Pediatrics</a:t>
            </a:r>
            <a:r>
              <a:t>, </a:t>
            </a:r>
            <a:r>
              <a:rPr i="1"/>
              <a:t>105</a:t>
            </a:r>
            <a:r>
              <a:t>(4), 896-905.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1584">
                <a:solidFill>
                  <a:srgbClr val="212121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Expert Panel on Pediatric Imaging:, Nguyen, J. C., Dorfman, S. R., Rigsby, C. K., Iyer, R. S., Alazraki, A. L., Anupindi, S. A., Bardo, D. M. E., Brown, B. P., Chan, S. S., Chandra, T., Garber, M. D., Moore, M. M., Pandya, N. K., Shet, N. S., Siegel, A., &amp; Karmazyn, B. (2019). ACR Appropriateness Criteria</a:t>
            </a:r>
            <a:r>
              <a:rPr baseline="29979"/>
              <a:t>®</a:t>
            </a:r>
            <a:r>
              <a:t> Developmental Dysplasia of the Hip-Child. </a:t>
            </a:r>
            <a:r>
              <a:rPr i="1"/>
              <a:t>Journal of the American College of Radiology : JACR</a:t>
            </a:r>
            <a:r>
              <a:t>, </a:t>
            </a:r>
            <a:r>
              <a:rPr i="1"/>
              <a:t>16</a:t>
            </a:r>
            <a:r>
              <a:t>(5S), S94–S103. https://doi.org/10.1016/j.jacr.2019.02.014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1584"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Harcke, H. T., &amp; Pruszczynski, B. (2017). Hip ultrasound for developmental dysplasia: the 50% rule. </a:t>
            </a:r>
            <a:r>
              <a:rPr i="1"/>
              <a:t>Pediatric radiology</a:t>
            </a:r>
            <a:r>
              <a:t>, </a:t>
            </a:r>
            <a:r>
              <a:rPr i="1"/>
              <a:t>47</a:t>
            </a:r>
            <a:r>
              <a:t>, 817-821. 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1584">
                <a:solidFill>
                  <a:srgbClr val="222222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LeBa, T. B., Carmichael, K. D., Patton, A. G., Morris, R. P., &amp; Swischuk, L. E. (2015). Ultrasound for infants at risk for developmental dysplasia of the hip. </a:t>
            </a:r>
            <a:r>
              <a:rPr i="1"/>
              <a:t>Orthopedics</a:t>
            </a:r>
            <a:r>
              <a:t>, </a:t>
            </a:r>
            <a:r>
              <a:rPr i="1"/>
              <a:t>38</a:t>
            </a:r>
            <a:r>
              <a:t>(8), e722-e726. 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1584">
                <a:solidFill>
                  <a:srgbClr val="16171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Radiology Departement of the Maastricht University Hospital and the Alrijne hospital in the Netherlands (n.d.). </a:t>
            </a:r>
            <a:r>
              <a:rPr i="1"/>
              <a:t>Developmental Dysplasia of the Hip Ultrasound examination</a:t>
            </a:r>
            <a:r>
              <a:t>. Radiology Assistant. Retrieved April 13, 2023, from https://radiologyassistant.nl/pediatrics/hip/developmental-dysplasia-of-the-hip-ultrasound</a:t>
            </a:r>
            <a:endParaRPr>
              <a:solidFill>
                <a:srgbClr val="222222"/>
              </a:solidFill>
            </a:endParaRP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1584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Towbin, A.J., Chapter 7 - Musculoskeletal, Editor(s): Donnelly, L.F., Fundamentals of Pediatric Imaging (Third Edition), Academic Press, 2022, Pages 175-256, ISBN 9780128222553, https://doi.org/10.1016/B978-0-12-822255-3.00009-5.</a:t>
            </a:r>
          </a:p>
        </p:txBody>
      </p:sp>
      <p:pic>
        <p:nvPicPr>
          <p:cNvPr id="29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List of imaging studies</a:t>
            </a:r>
          </a:p>
        </p:txBody>
      </p:sp>
      <p:sp>
        <p:nvSpPr>
          <p:cNvPr id="10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US hip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6 weeks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3 months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XR pelvis AP and frog leg views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6 months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8 months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12 months</a:t>
            </a:r>
          </a:p>
        </p:txBody>
      </p:sp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US Hip: 6 weeks old</a:t>
            </a:r>
          </a:p>
        </p:txBody>
      </p:sp>
      <p:pic>
        <p:nvPicPr>
          <p:cNvPr id="1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0325" y="1390693"/>
            <a:ext cx="5105400" cy="5162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1500" y="1419553"/>
            <a:ext cx="5105400" cy="5150782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7"/>
          <p:cNvSpPr txBox="1"/>
          <p:nvPr/>
        </p:nvSpPr>
        <p:spPr>
          <a:xfrm>
            <a:off x="6608444" y="1448726"/>
            <a:ext cx="213362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112" name="TextBox 8"/>
          <p:cNvSpPr txBox="1"/>
          <p:nvPr/>
        </p:nvSpPr>
        <p:spPr>
          <a:xfrm>
            <a:off x="731519" y="1428334"/>
            <a:ext cx="213362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R</a:t>
            </a:r>
          </a:p>
        </p:txBody>
      </p:sp>
      <p:sp>
        <p:nvSpPr>
          <p:cNvPr id="113" name="TextBox 9"/>
          <p:cNvSpPr txBox="1"/>
          <p:nvPr/>
        </p:nvSpPr>
        <p:spPr>
          <a:xfrm>
            <a:off x="390525" y="3833941"/>
            <a:ext cx="1133475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Alpha angle = 45 degrees</a:t>
            </a:r>
          </a:p>
        </p:txBody>
      </p:sp>
      <p:sp>
        <p:nvSpPr>
          <p:cNvPr id="114" name="TextBox 13"/>
          <p:cNvSpPr txBox="1"/>
          <p:nvPr/>
        </p:nvSpPr>
        <p:spPr>
          <a:xfrm>
            <a:off x="6607236" y="3483752"/>
            <a:ext cx="1118558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Alpha angle = 69 degrees</a:t>
            </a:r>
          </a:p>
        </p:txBody>
      </p:sp>
      <p:sp>
        <p:nvSpPr>
          <p:cNvPr id="115" name="Straight Arrow Connector 15"/>
          <p:cNvSpPr/>
          <p:nvPr/>
        </p:nvSpPr>
        <p:spPr>
          <a:xfrm flipH="1">
            <a:off x="685799" y="4457700"/>
            <a:ext cx="3962401" cy="38101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6" name="Straight Arrow Connector 17"/>
          <p:cNvSpPr/>
          <p:nvPr/>
        </p:nvSpPr>
        <p:spPr>
          <a:xfrm flipH="1" flipV="1">
            <a:off x="1523999" y="3657599"/>
            <a:ext cx="1905001" cy="1600201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7" name="Straight Arrow Connector 22"/>
          <p:cNvSpPr/>
          <p:nvPr/>
        </p:nvSpPr>
        <p:spPr>
          <a:xfrm flipH="1" flipV="1">
            <a:off x="6496049" y="4202078"/>
            <a:ext cx="4400551" cy="1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8" name="Straight Arrow Connector 23"/>
          <p:cNvSpPr/>
          <p:nvPr/>
        </p:nvSpPr>
        <p:spPr>
          <a:xfrm flipH="1" flipV="1">
            <a:off x="7848599" y="3251183"/>
            <a:ext cx="990601" cy="1778018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TextBox 32"/>
          <p:cNvSpPr txBox="1"/>
          <p:nvPr/>
        </p:nvSpPr>
        <p:spPr>
          <a:xfrm>
            <a:off x="9486765" y="5758674"/>
            <a:ext cx="1857376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L femoral head coverage approx. 50%</a:t>
            </a:r>
          </a:p>
        </p:txBody>
      </p:sp>
      <p:sp>
        <p:nvSpPr>
          <p:cNvPr id="120" name="Straight Arrow Connector 33"/>
          <p:cNvSpPr/>
          <p:nvPr/>
        </p:nvSpPr>
        <p:spPr>
          <a:xfrm flipH="1" flipV="1">
            <a:off x="9629774" y="4397185"/>
            <a:ext cx="428626" cy="1166384"/>
          </a:xfrm>
          <a:prstGeom prst="line">
            <a:avLst/>
          </a:prstGeom>
          <a:ln w="19050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1" name="TextBox 38"/>
          <p:cNvSpPr txBox="1"/>
          <p:nvPr/>
        </p:nvSpPr>
        <p:spPr>
          <a:xfrm>
            <a:off x="3548062" y="5758674"/>
            <a:ext cx="1857376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R femoral head coverage approx. 35%</a:t>
            </a:r>
          </a:p>
        </p:txBody>
      </p:sp>
      <p:sp>
        <p:nvSpPr>
          <p:cNvPr id="122" name="Straight Arrow Connector 40"/>
          <p:cNvSpPr/>
          <p:nvPr/>
        </p:nvSpPr>
        <p:spPr>
          <a:xfrm flipH="1" flipV="1">
            <a:off x="3762374" y="4683097"/>
            <a:ext cx="400051" cy="985753"/>
          </a:xfrm>
          <a:prstGeom prst="line">
            <a:avLst/>
          </a:prstGeom>
          <a:ln w="19050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3" name="TextBox 51"/>
          <p:cNvSpPr txBox="1"/>
          <p:nvPr/>
        </p:nvSpPr>
        <p:spPr>
          <a:xfrm>
            <a:off x="2859463" y="6474023"/>
            <a:ext cx="6253165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Additional findings: No evidence of subluxation with stress maneuvers bilaterally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Further treatment</a:t>
            </a:r>
          </a:p>
        </p:txBody>
      </p:sp>
      <p:sp>
        <p:nvSpPr>
          <p:cNvPr id="126" name="Content Placeholder 2"/>
          <p:cNvSpPr txBox="1"/>
          <p:nvPr>
            <p:ph type="body" sz="half" idx="1"/>
          </p:nvPr>
        </p:nvSpPr>
        <p:spPr>
          <a:xfrm>
            <a:off x="838200" y="1825625"/>
            <a:ext cx="67818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Referred to Pediatric Orthopedic clinic, seen the following week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Exam at the time: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Hips demonstrate symmetric wide abduction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Negative Barlow and Ortolani maneuvers</a:t>
            </a:r>
          </a:p>
          <a:p>
            <a:pPr lvl="1" marL="685800" indent="-228600">
              <a:spcBef>
                <a:spcPts val="500"/>
              </a:spcBef>
              <a:defRPr sz="240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No Galeazzi sign</a:t>
            </a:r>
          </a:p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Fitted with Pavlik harness, instructed to wear 20 hours/day</a:t>
            </a:r>
          </a:p>
        </p:txBody>
      </p:sp>
      <p:pic>
        <p:nvPicPr>
          <p:cNvPr id="12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36501" y="1340047"/>
            <a:ext cx="3129396" cy="41779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US Hip: 3 months old</a:t>
            </a:r>
          </a:p>
        </p:txBody>
      </p:sp>
      <p:pic>
        <p:nvPicPr>
          <p:cNvPr id="13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" y="1398300"/>
            <a:ext cx="5943600" cy="486089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Box 5"/>
          <p:cNvSpPr txBox="1"/>
          <p:nvPr/>
        </p:nvSpPr>
        <p:spPr>
          <a:xfrm>
            <a:off x="388619" y="1398300"/>
            <a:ext cx="213362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R</a:t>
            </a:r>
          </a:p>
        </p:txBody>
      </p:sp>
      <p:pic>
        <p:nvPicPr>
          <p:cNvPr id="136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47798" y="1398298"/>
            <a:ext cx="5148713" cy="486089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Box 7"/>
          <p:cNvSpPr txBox="1"/>
          <p:nvPr/>
        </p:nvSpPr>
        <p:spPr>
          <a:xfrm>
            <a:off x="6693518" y="1398298"/>
            <a:ext cx="213361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L</a:t>
            </a:r>
          </a:p>
        </p:txBody>
      </p:sp>
      <p:sp>
        <p:nvSpPr>
          <p:cNvPr id="138" name="TextBox 8"/>
          <p:cNvSpPr txBox="1"/>
          <p:nvPr/>
        </p:nvSpPr>
        <p:spPr>
          <a:xfrm>
            <a:off x="2859463" y="6420515"/>
            <a:ext cx="6253165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Additional findings: No evidence of subluxation with stress maneuvers bilaterally</a:t>
            </a:r>
          </a:p>
        </p:txBody>
      </p:sp>
      <p:sp>
        <p:nvSpPr>
          <p:cNvPr id="139" name="TextBox 9"/>
          <p:cNvSpPr txBox="1"/>
          <p:nvPr/>
        </p:nvSpPr>
        <p:spPr>
          <a:xfrm>
            <a:off x="644479" y="2723863"/>
            <a:ext cx="1336722" cy="5220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Alpha angle = 46; prev 45</a:t>
            </a:r>
          </a:p>
        </p:txBody>
      </p:sp>
      <p:sp>
        <p:nvSpPr>
          <p:cNvPr id="140" name="TextBox 10"/>
          <p:cNvSpPr txBox="1"/>
          <p:nvPr/>
        </p:nvSpPr>
        <p:spPr>
          <a:xfrm>
            <a:off x="7696199" y="2362199"/>
            <a:ext cx="1336722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Alpha angle = 60; prev 69</a:t>
            </a:r>
          </a:p>
        </p:txBody>
      </p:sp>
      <p:sp>
        <p:nvSpPr>
          <p:cNvPr id="141" name="Straight Arrow Connector 11"/>
          <p:cNvSpPr/>
          <p:nvPr/>
        </p:nvSpPr>
        <p:spPr>
          <a:xfrm flipH="1">
            <a:off x="6797285" y="3429000"/>
            <a:ext cx="3184916" cy="330701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2" name="Straight Arrow Connector 12"/>
          <p:cNvSpPr/>
          <p:nvPr/>
        </p:nvSpPr>
        <p:spPr>
          <a:xfrm flipH="1" flipV="1">
            <a:off x="7158583" y="2699777"/>
            <a:ext cx="856600" cy="1643623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3" name="TextBox 25"/>
          <p:cNvSpPr txBox="1"/>
          <p:nvPr/>
        </p:nvSpPr>
        <p:spPr>
          <a:xfrm>
            <a:off x="8540992" y="5236402"/>
            <a:ext cx="1857376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L femoral head coverage approx. 50%</a:t>
            </a:r>
          </a:p>
        </p:txBody>
      </p:sp>
      <p:sp>
        <p:nvSpPr>
          <p:cNvPr id="144" name="Straight Arrow Connector 26"/>
          <p:cNvSpPr/>
          <p:nvPr/>
        </p:nvSpPr>
        <p:spPr>
          <a:xfrm flipH="1" flipV="1">
            <a:off x="8684001" y="3874913"/>
            <a:ext cx="428626" cy="1166384"/>
          </a:xfrm>
          <a:prstGeom prst="line">
            <a:avLst/>
          </a:prstGeom>
          <a:ln w="19050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5" name="TextBox 27"/>
          <p:cNvSpPr txBox="1"/>
          <p:nvPr/>
        </p:nvSpPr>
        <p:spPr>
          <a:xfrm>
            <a:off x="3195638" y="4972970"/>
            <a:ext cx="1857376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R femoral head coverage approx. 35%</a:t>
            </a:r>
          </a:p>
        </p:txBody>
      </p:sp>
      <p:sp>
        <p:nvSpPr>
          <p:cNvPr id="146" name="Straight Arrow Connector 28"/>
          <p:cNvSpPr/>
          <p:nvPr/>
        </p:nvSpPr>
        <p:spPr>
          <a:xfrm flipH="1" flipV="1">
            <a:off x="3409949" y="3897393"/>
            <a:ext cx="400051" cy="985753"/>
          </a:xfrm>
          <a:prstGeom prst="line">
            <a:avLst/>
          </a:prstGeom>
          <a:ln w="19050">
            <a:solidFill>
              <a:srgbClr val="00B0F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7" name="Straight Arrow Connector 29"/>
          <p:cNvSpPr/>
          <p:nvPr/>
        </p:nvSpPr>
        <p:spPr>
          <a:xfrm flipH="1" flipV="1">
            <a:off x="2017516" y="3505199"/>
            <a:ext cx="2402085" cy="76986"/>
          </a:xfrm>
          <a:prstGeom prst="line">
            <a:avLst/>
          </a:prstGeom>
          <a:ln w="19050">
            <a:solidFill>
              <a:srgbClr val="FFFFFF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102709" y="-76200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XR Pelvis: 6 months old</a:t>
            </a:r>
          </a:p>
        </p:txBody>
      </p:sp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25000" t="3260" r="24019" b="0"/>
          <a:stretch>
            <a:fillRect/>
          </a:stretch>
        </p:blipFill>
        <p:spPr>
          <a:xfrm>
            <a:off x="6294548" y="962290"/>
            <a:ext cx="5867402" cy="60702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9412" t="3260" r="17646" b="0"/>
          <a:stretch>
            <a:fillRect/>
          </a:stretch>
        </p:blipFill>
        <p:spPr>
          <a:xfrm>
            <a:off x="30051" y="960832"/>
            <a:ext cx="6096000" cy="6073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6"/>
          <p:cNvSpPr txBox="1"/>
          <p:nvPr/>
        </p:nvSpPr>
        <p:spPr>
          <a:xfrm>
            <a:off x="159718" y="3358415"/>
            <a:ext cx="2162505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Mild R lateral subluxation of femoral head</a:t>
            </a:r>
          </a:p>
        </p:txBody>
      </p:sp>
      <p:sp>
        <p:nvSpPr>
          <p:cNvPr id="154" name="Straight Arrow Connector 7"/>
          <p:cNvSpPr/>
          <p:nvPr/>
        </p:nvSpPr>
        <p:spPr>
          <a:xfrm flipV="1">
            <a:off x="3581400" y="5562600"/>
            <a:ext cx="914401" cy="763022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5" name="TextBox 10"/>
          <p:cNvSpPr txBox="1"/>
          <p:nvPr/>
        </p:nvSpPr>
        <p:spPr>
          <a:xfrm>
            <a:off x="1676399" y="6325620"/>
            <a:ext cx="2528467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Shenton’s arc intact bilaterally</a:t>
            </a:r>
          </a:p>
        </p:txBody>
      </p:sp>
      <p:sp>
        <p:nvSpPr>
          <p:cNvPr id="156" name="TextBox 11"/>
          <p:cNvSpPr txBox="1"/>
          <p:nvPr/>
        </p:nvSpPr>
        <p:spPr>
          <a:xfrm>
            <a:off x="914400" y="1061074"/>
            <a:ext cx="4800600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***Limited read due to obliquity on AP projection; acetabular angles could not be measured</a:t>
            </a:r>
          </a:p>
        </p:txBody>
      </p:sp>
      <p:sp>
        <p:nvSpPr>
          <p:cNvPr id="157" name="Straight Arrow Connector 14"/>
          <p:cNvSpPr/>
          <p:nvPr/>
        </p:nvSpPr>
        <p:spPr>
          <a:xfrm flipH="1" flipV="1">
            <a:off x="2171699" y="5425595"/>
            <a:ext cx="266701" cy="900027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8" name="Straight Arrow Connector 17"/>
          <p:cNvSpPr/>
          <p:nvPr/>
        </p:nvSpPr>
        <p:spPr>
          <a:xfrm>
            <a:off x="944450" y="3881635"/>
            <a:ext cx="350950" cy="643934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59" name="TextBox 20"/>
          <p:cNvSpPr txBox="1"/>
          <p:nvPr/>
        </p:nvSpPr>
        <p:spPr>
          <a:xfrm>
            <a:off x="7543799" y="5488875"/>
            <a:ext cx="3558220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Asymmetric femoral head ossification, right decreased compared to left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/>
          <p:nvPr>
            <p:ph type="title"/>
          </p:nvPr>
        </p:nvSpPr>
        <p:spPr>
          <a:xfrm>
            <a:off x="101635" y="-5305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XR Pelvis: 8 months old</a:t>
            </a:r>
          </a:p>
        </p:txBody>
      </p:sp>
      <p:sp>
        <p:nvSpPr>
          <p:cNvPr id="16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Calibri Light"/>
                <a:ea typeface="Calibri Light"/>
                <a:cs typeface="Calibri Light"/>
                <a:sym typeface="Calibri Light"/>
              </a:defRPr>
            </a:pPr>
          </a:p>
        </p:txBody>
      </p:sp>
      <p:pic>
        <p:nvPicPr>
          <p:cNvPr id="16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706" t="6230" r="13725" b="3970"/>
          <a:stretch>
            <a:fillRect/>
          </a:stretch>
        </p:blipFill>
        <p:spPr>
          <a:xfrm>
            <a:off x="5423989" y="1572544"/>
            <a:ext cx="6768011" cy="4629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rcRect l="23530" t="6043" r="27450" b="3971"/>
          <a:stretch>
            <a:fillRect/>
          </a:stretch>
        </p:blipFill>
        <p:spPr>
          <a:xfrm>
            <a:off x="0" y="1290764"/>
            <a:ext cx="5562600" cy="556723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Box 6"/>
          <p:cNvSpPr txBox="1"/>
          <p:nvPr/>
        </p:nvSpPr>
        <p:spPr>
          <a:xfrm>
            <a:off x="838199" y="5803762"/>
            <a:ext cx="3642738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Continued asymmetric femoral head ossification, right decreased compared to left</a:t>
            </a:r>
          </a:p>
        </p:txBody>
      </p:sp>
      <p:sp>
        <p:nvSpPr>
          <p:cNvPr id="167" name="Straight Arrow Connector 7"/>
          <p:cNvSpPr/>
          <p:nvPr/>
        </p:nvSpPr>
        <p:spPr>
          <a:xfrm flipV="1">
            <a:off x="9166828" y="4652281"/>
            <a:ext cx="914401" cy="763022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TextBox 8"/>
          <p:cNvSpPr txBox="1"/>
          <p:nvPr/>
        </p:nvSpPr>
        <p:spPr>
          <a:xfrm>
            <a:off x="7261828" y="5415303"/>
            <a:ext cx="2528466" cy="2935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Shenton’s arc intact bilaterally</a:t>
            </a:r>
          </a:p>
        </p:txBody>
      </p:sp>
      <p:sp>
        <p:nvSpPr>
          <p:cNvPr id="169" name="Straight Arrow Connector 9"/>
          <p:cNvSpPr/>
          <p:nvPr/>
        </p:nvSpPr>
        <p:spPr>
          <a:xfrm flipH="1" flipV="1">
            <a:off x="8302066" y="4482167"/>
            <a:ext cx="266701" cy="900027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TextBox 10"/>
          <p:cNvSpPr txBox="1"/>
          <p:nvPr/>
        </p:nvSpPr>
        <p:spPr>
          <a:xfrm>
            <a:off x="6085647" y="2431482"/>
            <a:ext cx="2722349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Similar mild R lateral subluxation of femoral head</a:t>
            </a:r>
          </a:p>
        </p:txBody>
      </p:sp>
      <p:sp>
        <p:nvSpPr>
          <p:cNvPr id="171" name="Straight Arrow Connector 11"/>
          <p:cNvSpPr/>
          <p:nvPr/>
        </p:nvSpPr>
        <p:spPr>
          <a:xfrm>
            <a:off x="7229212" y="2993130"/>
            <a:ext cx="350950" cy="643934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1"/>
          <p:cNvSpPr txBox="1"/>
          <p:nvPr>
            <p:ph type="title"/>
          </p:nvPr>
        </p:nvSpPr>
        <p:spPr>
          <a:xfrm>
            <a:off x="101635" y="-5305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75B1E7"/>
                </a:solidFill>
              </a:defRPr>
            </a:lvl1pPr>
          </a:lstStyle>
          <a:p>
            <a:pPr/>
            <a:r>
              <a:t>XR Pelvis: 8 months old</a:t>
            </a:r>
          </a:p>
        </p:txBody>
      </p:sp>
      <p:pic>
        <p:nvPicPr>
          <p:cNvPr id="17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01200" y="6477000"/>
            <a:ext cx="2034220" cy="31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14706" t="6230" r="13725" b="3970"/>
          <a:stretch>
            <a:fillRect/>
          </a:stretch>
        </p:blipFill>
        <p:spPr>
          <a:xfrm>
            <a:off x="-152400" y="-304801"/>
            <a:ext cx="12725400" cy="860088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7"/>
          <p:cNvSpPr txBox="1"/>
          <p:nvPr/>
        </p:nvSpPr>
        <p:spPr>
          <a:xfrm>
            <a:off x="5562600" y="3162300"/>
            <a:ext cx="1676400" cy="522099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R Acetabular angle = 30 degrees</a:t>
            </a:r>
          </a:p>
        </p:txBody>
      </p:sp>
      <p:sp>
        <p:nvSpPr>
          <p:cNvPr id="177" name="TextBox 15"/>
          <p:cNvSpPr txBox="1"/>
          <p:nvPr/>
        </p:nvSpPr>
        <p:spPr>
          <a:xfrm>
            <a:off x="7467600" y="3341354"/>
            <a:ext cx="1676400" cy="522100"/>
          </a:xfrm>
          <a:prstGeom prst="rect">
            <a:avLst/>
          </a:prstGeom>
          <a:solidFill>
            <a:srgbClr val="F2F2F2"/>
          </a:solidFill>
          <a:ln w="12700">
            <a:solidFill>
              <a:srgbClr val="2E75B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L Acetabular angle = 29 degrees</a:t>
            </a:r>
          </a:p>
        </p:txBody>
      </p:sp>
      <p:sp>
        <p:nvSpPr>
          <p:cNvPr id="178" name="Straight Arrow Connector 17"/>
          <p:cNvSpPr/>
          <p:nvPr/>
        </p:nvSpPr>
        <p:spPr>
          <a:xfrm flipH="1" flipV="1">
            <a:off x="4038599" y="4000499"/>
            <a:ext cx="1143001" cy="114302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9" name="Straight Arrow Connector 19"/>
          <p:cNvSpPr/>
          <p:nvPr/>
        </p:nvSpPr>
        <p:spPr>
          <a:xfrm>
            <a:off x="8153400" y="4343400"/>
            <a:ext cx="1447801" cy="152401"/>
          </a:xfrm>
          <a:prstGeom prst="line">
            <a:avLst/>
          </a:prstGeom>
          <a:ln w="190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